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5" r:id="rId2"/>
    <p:sldId id="276" r:id="rId3"/>
    <p:sldId id="277" r:id="rId4"/>
    <p:sldId id="278" r:id="rId5"/>
    <p:sldId id="290" r:id="rId6"/>
    <p:sldId id="287" r:id="rId7"/>
    <p:sldId id="279" r:id="rId8"/>
    <p:sldId id="288" r:id="rId9"/>
    <p:sldId id="289" r:id="rId10"/>
    <p:sldId id="280" r:id="rId11"/>
    <p:sldId id="281" r:id="rId12"/>
    <p:sldId id="282" r:id="rId13"/>
    <p:sldId id="283" r:id="rId14"/>
    <p:sldId id="284" r:id="rId15"/>
    <p:sldId id="286" r:id="rId16"/>
    <p:sldId id="285" r:id="rId17"/>
  </p:sldIdLst>
  <p:sldSz cx="16256000" cy="9144000"/>
  <p:notesSz cx="7099300"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51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900445" initials="D" lastIdx="10" clrIdx="0">
    <p:extLst>
      <p:ext uri="{19B8F6BF-5375-455C-9EA6-DF929625EA0E}">
        <p15:presenceInfo xmlns:p15="http://schemas.microsoft.com/office/powerpoint/2012/main" userId="D900445"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33" autoAdjust="0"/>
    <p:restoredTop sz="91425" autoAdjust="0"/>
  </p:normalViewPr>
  <p:slideViewPr>
    <p:cSldViewPr>
      <p:cViewPr varScale="1">
        <p:scale>
          <a:sx n="51" d="100"/>
          <a:sy n="51" d="100"/>
        </p:scale>
        <p:origin x="126" y="528"/>
      </p:cViewPr>
      <p:guideLst>
        <p:guide orient="horz" pos="2880"/>
        <p:guide pos="5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4021138" y="0"/>
            <a:ext cx="3076575" cy="512763"/>
          </a:xfrm>
          <a:prstGeom prst="rect">
            <a:avLst/>
          </a:prstGeom>
        </p:spPr>
        <p:txBody>
          <a:bodyPr vert="horz" lIns="91440" tIns="45720" rIns="91440" bIns="45720" rtlCol="0"/>
          <a:lstStyle>
            <a:lvl1pPr algn="r">
              <a:defRPr sz="1200"/>
            </a:lvl1pPr>
          </a:lstStyle>
          <a:p>
            <a:fld id="{FD4FD98F-1273-459E-AD94-BD7567297AC4}" type="datetimeFigureOut">
              <a:rPr lang="es-ES" smtClean="0"/>
              <a:t>29/06/2023</a:t>
            </a:fld>
            <a:endParaRPr lang="es-ES"/>
          </a:p>
        </p:txBody>
      </p:sp>
      <p:sp>
        <p:nvSpPr>
          <p:cNvPr id="4" name="Marcador de imagen de diapositiva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709613" y="4926013"/>
            <a:ext cx="5680075" cy="4029075"/>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9721850"/>
            <a:ext cx="3076575" cy="512763"/>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4021138" y="9721850"/>
            <a:ext cx="3076575" cy="512763"/>
          </a:xfrm>
          <a:prstGeom prst="rect">
            <a:avLst/>
          </a:prstGeom>
        </p:spPr>
        <p:txBody>
          <a:bodyPr vert="horz" lIns="91440" tIns="45720" rIns="91440" bIns="45720" rtlCol="0" anchor="b"/>
          <a:lstStyle>
            <a:lvl1pPr algn="r">
              <a:defRPr sz="1200"/>
            </a:lvl1pPr>
          </a:lstStyle>
          <a:p>
            <a:fld id="{A760E02B-98A1-4536-BA5A-F595E8690821}" type="slidenum">
              <a:rPr lang="es-ES" smtClean="0"/>
              <a:t>‹Nº›</a:t>
            </a:fld>
            <a:endParaRPr lang="es-ES"/>
          </a:p>
        </p:txBody>
      </p:sp>
    </p:spTree>
    <p:extLst>
      <p:ext uri="{BB962C8B-B14F-4D97-AF65-F5344CB8AC3E}">
        <p14:creationId xmlns:p14="http://schemas.microsoft.com/office/powerpoint/2010/main" val="4167493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A760E02B-98A1-4536-BA5A-F595E8690821}" type="slidenum">
              <a:rPr lang="es-ES" smtClean="0"/>
              <a:t>7</a:t>
            </a:fld>
            <a:endParaRPr lang="es-ES"/>
          </a:p>
        </p:txBody>
      </p:sp>
    </p:spTree>
    <p:extLst>
      <p:ext uri="{BB962C8B-B14F-4D97-AF65-F5344CB8AC3E}">
        <p14:creationId xmlns:p14="http://schemas.microsoft.com/office/powerpoint/2010/main" val="3465570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A760E02B-98A1-4536-BA5A-F595E8690821}" type="slidenum">
              <a:rPr lang="es-ES" smtClean="0"/>
              <a:t>12</a:t>
            </a:fld>
            <a:endParaRPr lang="es-ES"/>
          </a:p>
        </p:txBody>
      </p:sp>
    </p:spTree>
    <p:extLst>
      <p:ext uri="{BB962C8B-B14F-4D97-AF65-F5344CB8AC3E}">
        <p14:creationId xmlns:p14="http://schemas.microsoft.com/office/powerpoint/2010/main" val="2208521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A760E02B-98A1-4536-BA5A-F595E8690821}" type="slidenum">
              <a:rPr lang="es-ES" smtClean="0"/>
              <a:t>16</a:t>
            </a:fld>
            <a:endParaRPr lang="es-ES"/>
          </a:p>
        </p:txBody>
      </p:sp>
    </p:spTree>
    <p:extLst>
      <p:ext uri="{BB962C8B-B14F-4D97-AF65-F5344CB8AC3E}">
        <p14:creationId xmlns:p14="http://schemas.microsoft.com/office/powerpoint/2010/main" val="2431763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9" name="7 Rectángulo"/>
          <p:cNvSpPr/>
          <p:nvPr userDrawn="1"/>
        </p:nvSpPr>
        <p:spPr>
          <a:xfrm>
            <a:off x="657746" y="1547664"/>
            <a:ext cx="15188354" cy="669674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s-ES" sz="4267" dirty="0">
              <a:solidFill>
                <a:srgbClr val="002060"/>
              </a:solidFill>
            </a:endParaRPr>
          </a:p>
        </p:txBody>
      </p:sp>
      <p:sp>
        <p:nvSpPr>
          <p:cNvPr id="18" name="Marcador de texto 17"/>
          <p:cNvSpPr>
            <a:spLocks noGrp="1"/>
          </p:cNvSpPr>
          <p:nvPr>
            <p:ph type="body" sz="quarter" idx="10"/>
          </p:nvPr>
        </p:nvSpPr>
        <p:spPr>
          <a:xfrm>
            <a:off x="1071562" y="2051050"/>
            <a:ext cx="14257237" cy="4825206"/>
          </a:xfrm>
          <a:prstGeom prst="rect">
            <a:avLst/>
          </a:prstGeom>
        </p:spPr>
        <p:txBody>
          <a:bodyPr/>
          <a:lstStyle>
            <a:lvl1pPr marL="812810" indent="-812810">
              <a:buFont typeface="Wingdings" panose="05000000000000000000" pitchFamily="2" charset="2"/>
              <a:buChar char="q"/>
              <a:defRPr sz="4000">
                <a:solidFill>
                  <a:srgbClr val="002060"/>
                </a:solidFill>
                <a:latin typeface="+mn-lt"/>
              </a:defRPr>
            </a:lvl1pPr>
            <a:lvl2pPr>
              <a:defRPr sz="4000">
                <a:solidFill>
                  <a:srgbClr val="002060"/>
                </a:solidFill>
                <a:latin typeface="+mn-lt"/>
              </a:defRPr>
            </a:lvl2pPr>
            <a:lvl3pPr>
              <a:defRPr sz="4000">
                <a:solidFill>
                  <a:srgbClr val="002060"/>
                </a:solidFill>
                <a:latin typeface="+mn-lt"/>
              </a:defRPr>
            </a:lvl3pPr>
            <a:lvl4pPr>
              <a:defRPr sz="4000">
                <a:solidFill>
                  <a:srgbClr val="002060"/>
                </a:solidFill>
                <a:latin typeface="+mn-lt"/>
              </a:defRPr>
            </a:lvl4pPr>
            <a:lvl5pPr>
              <a:defRPr sz="4000">
                <a:solidFill>
                  <a:srgbClr val="002060"/>
                </a:solidFill>
                <a:latin typeface="+mn-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22" name="7 Rectángulo"/>
          <p:cNvSpPr/>
          <p:nvPr userDrawn="1"/>
        </p:nvSpPr>
        <p:spPr>
          <a:xfrm>
            <a:off x="661690" y="251521"/>
            <a:ext cx="15188354" cy="93610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s-ES" sz="4267" dirty="0">
              <a:solidFill>
                <a:srgbClr val="002060"/>
              </a:solidFill>
            </a:endParaRPr>
          </a:p>
        </p:txBody>
      </p:sp>
      <p:sp>
        <p:nvSpPr>
          <p:cNvPr id="23" name="Marcador de texto 22"/>
          <p:cNvSpPr>
            <a:spLocks noGrp="1"/>
          </p:cNvSpPr>
          <p:nvPr>
            <p:ph type="body" sz="quarter" idx="11" hasCustomPrompt="1"/>
          </p:nvPr>
        </p:nvSpPr>
        <p:spPr>
          <a:xfrm>
            <a:off x="711176" y="274044"/>
            <a:ext cx="15134924" cy="914400"/>
          </a:xfrm>
          <a:prstGeom prst="rect">
            <a:avLst/>
          </a:prstGeom>
        </p:spPr>
        <p:txBody>
          <a:bodyPr/>
          <a:lstStyle>
            <a:lvl1pPr marL="0" indent="0" algn="ctr">
              <a:buNone/>
              <a:defRPr sz="4000">
                <a:solidFill>
                  <a:schemeClr val="tx2"/>
                </a:solidFill>
                <a:effectLst>
                  <a:outerShdw blurRad="38100" dist="38100" dir="2700000" algn="tl">
                    <a:srgbClr val="000000">
                      <a:alpha val="43137"/>
                    </a:srgbClr>
                  </a:outerShdw>
                </a:effectLst>
              </a:defRPr>
            </a:lvl1pPr>
          </a:lstStyle>
          <a:p>
            <a:pPr lvl="0"/>
            <a:r>
              <a:rPr lang="es-ES" dirty="0" smtClean="0"/>
              <a:t>E FZD</a:t>
            </a:r>
            <a:endParaRPr lang="es-ES" dirty="0"/>
          </a:p>
        </p:txBody>
      </p:sp>
      <p:sp>
        <p:nvSpPr>
          <p:cNvPr id="24" name="Marcador de número de diapositiva 23"/>
          <p:cNvSpPr>
            <a:spLocks noGrp="1"/>
          </p:cNvSpPr>
          <p:nvPr>
            <p:ph type="sldNum" sz="quarter" idx="12"/>
          </p:nvPr>
        </p:nvSpPr>
        <p:spPr>
          <a:xfrm>
            <a:off x="6759848" y="6922281"/>
            <a:ext cx="3793067" cy="486833"/>
          </a:xfrm>
        </p:spPr>
        <p:txBody>
          <a:bodyPr/>
          <a:lstStyle/>
          <a:p>
            <a:fld id="{C239D7B0-7718-47CD-A025-6987368B6852}" type="slidenum">
              <a:rPr lang="es-ES" smtClean="0"/>
              <a:t>‹Nº›</a:t>
            </a:fld>
            <a:endParaRPr lang="es-ES"/>
          </a:p>
        </p:txBody>
      </p:sp>
    </p:spTree>
    <p:extLst>
      <p:ext uri="{BB962C8B-B14F-4D97-AF65-F5344CB8AC3E}">
        <p14:creationId xmlns:p14="http://schemas.microsoft.com/office/powerpoint/2010/main" val="21256728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5 Marcador de número de diapositiva"/>
          <p:cNvSpPr>
            <a:spLocks noGrp="1"/>
          </p:cNvSpPr>
          <p:nvPr>
            <p:ph type="sldNum" sz="quarter" idx="4"/>
          </p:nvPr>
        </p:nvSpPr>
        <p:spPr>
          <a:xfrm>
            <a:off x="11650133" y="8475135"/>
            <a:ext cx="3793067" cy="486833"/>
          </a:xfrm>
          <a:prstGeom prst="rect">
            <a:avLst/>
          </a:prstGeom>
        </p:spPr>
        <p:txBody>
          <a:bodyPr vert="horz" lIns="91440" tIns="45720" rIns="91440" bIns="45720" rtlCol="0" anchor="ctr"/>
          <a:lstStyle>
            <a:lvl1pPr algn="r">
              <a:defRPr sz="2844">
                <a:solidFill>
                  <a:schemeClr val="tx1">
                    <a:tint val="75000"/>
                  </a:schemeClr>
                </a:solidFill>
              </a:defRPr>
            </a:lvl1pPr>
          </a:lstStyle>
          <a:p>
            <a:fld id="{C239D7B0-7718-47CD-A025-6987368B6852}" type="slidenum">
              <a:rPr lang="es-ES" smtClean="0"/>
              <a:t>‹Nº›</a:t>
            </a:fld>
            <a:endParaRPr lang="es-ES"/>
          </a:p>
        </p:txBody>
      </p:sp>
      <p:sp>
        <p:nvSpPr>
          <p:cNvPr id="15" name="5 Marcador de número de diapositiva"/>
          <p:cNvSpPr txBox="1">
            <a:spLocks/>
          </p:cNvSpPr>
          <p:nvPr userDrawn="1"/>
        </p:nvSpPr>
        <p:spPr>
          <a:xfrm>
            <a:off x="11650133" y="8459832"/>
            <a:ext cx="3793067" cy="486833"/>
          </a:xfrm>
          <a:prstGeom prst="rect">
            <a:avLst/>
          </a:prstGeom>
        </p:spPr>
        <p:txBody>
          <a:bodyPr vert="horz" lIns="91440" tIns="45720" rIns="91440" bIns="45720" rtlCol="0" anchor="ctr"/>
          <a:lstStyle>
            <a:defPPr>
              <a:defRPr lang="es-ES"/>
            </a:defPPr>
            <a:lvl1pPr marL="0" algn="r" defTabSz="914400" rtl="0" eaLnBrk="1" latinLnBrk="0" hangingPunct="1">
              <a:defRPr sz="2844"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39D7B0-7718-47CD-A025-6987368B6852}" type="slidenum">
              <a:rPr lang="es-ES" smtClean="0"/>
              <a:pPr/>
              <a:t>‹Nº›</a:t>
            </a:fld>
            <a:endParaRPr lang="es-ES"/>
          </a:p>
        </p:txBody>
      </p:sp>
    </p:spTree>
    <p:extLst>
      <p:ext uri="{BB962C8B-B14F-4D97-AF65-F5344CB8AC3E}">
        <p14:creationId xmlns:p14="http://schemas.microsoft.com/office/powerpoint/2010/main" val="4249099730"/>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67494" rtl="0" eaLnBrk="1" latinLnBrk="0" hangingPunct="1">
        <a:spcBef>
          <a:spcPct val="0"/>
        </a:spcBef>
        <a:buNone/>
        <a:defRPr sz="10430" kern="1200">
          <a:solidFill>
            <a:schemeClr val="tx1"/>
          </a:solidFill>
          <a:latin typeface="+mj-lt"/>
          <a:ea typeface="+mj-ea"/>
          <a:cs typeface="+mj-cs"/>
        </a:defRPr>
      </a:lvl1pPr>
    </p:titleStyle>
    <p:bodyStyle>
      <a:lvl1pPr marL="812810" indent="-812810" algn="l" defTabSz="2167494" rtl="0" eaLnBrk="1" latinLnBrk="0" hangingPunct="1">
        <a:spcBef>
          <a:spcPct val="20000"/>
        </a:spcBef>
        <a:buFont typeface="Arial" pitchFamily="34" charset="0"/>
        <a:buChar char="•"/>
        <a:defRPr sz="7585" kern="1200">
          <a:solidFill>
            <a:schemeClr val="tx1"/>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6637" kern="1200">
          <a:solidFill>
            <a:schemeClr val="tx1"/>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5689" kern="1200">
          <a:solidFill>
            <a:schemeClr val="tx1"/>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p:bodyStyle>
    <p:otherStyle>
      <a:defPPr>
        <a:defRPr lang="es-ES"/>
      </a:defPPr>
      <a:lvl1pPr marL="0" algn="l" defTabSz="2167494" rtl="0" eaLnBrk="1" latinLnBrk="0" hangingPunct="1">
        <a:defRPr sz="4267" kern="1200">
          <a:solidFill>
            <a:schemeClr val="tx1"/>
          </a:solidFill>
          <a:latin typeface="+mn-lt"/>
          <a:ea typeface="+mn-ea"/>
          <a:cs typeface="+mn-cs"/>
        </a:defRPr>
      </a:lvl1pPr>
      <a:lvl2pPr marL="1083747" algn="l" defTabSz="2167494" rtl="0" eaLnBrk="1" latinLnBrk="0" hangingPunct="1">
        <a:defRPr sz="4267" kern="1200">
          <a:solidFill>
            <a:schemeClr val="tx1"/>
          </a:solidFill>
          <a:latin typeface="+mn-lt"/>
          <a:ea typeface="+mn-ea"/>
          <a:cs typeface="+mn-cs"/>
        </a:defRPr>
      </a:lvl2pPr>
      <a:lvl3pPr marL="2167494" algn="l" defTabSz="2167494" rtl="0" eaLnBrk="1" latinLnBrk="0" hangingPunct="1">
        <a:defRPr sz="4267" kern="1200">
          <a:solidFill>
            <a:schemeClr val="tx1"/>
          </a:solidFill>
          <a:latin typeface="+mn-lt"/>
          <a:ea typeface="+mn-ea"/>
          <a:cs typeface="+mn-cs"/>
        </a:defRPr>
      </a:lvl3pPr>
      <a:lvl4pPr marL="3251241" algn="l" defTabSz="2167494" rtl="0" eaLnBrk="1" latinLnBrk="0" hangingPunct="1">
        <a:defRPr sz="4267" kern="1200">
          <a:solidFill>
            <a:schemeClr val="tx1"/>
          </a:solidFill>
          <a:latin typeface="+mn-lt"/>
          <a:ea typeface="+mn-ea"/>
          <a:cs typeface="+mn-cs"/>
        </a:defRPr>
      </a:lvl4pPr>
      <a:lvl5pPr marL="4334988" algn="l" defTabSz="2167494" rtl="0" eaLnBrk="1" latinLnBrk="0" hangingPunct="1">
        <a:defRPr sz="4267" kern="1200">
          <a:solidFill>
            <a:schemeClr val="tx1"/>
          </a:solidFill>
          <a:latin typeface="+mn-lt"/>
          <a:ea typeface="+mn-ea"/>
          <a:cs typeface="+mn-cs"/>
        </a:defRPr>
      </a:lvl5pPr>
      <a:lvl6pPr marL="5418734" algn="l" defTabSz="2167494" rtl="0" eaLnBrk="1" latinLnBrk="0" hangingPunct="1">
        <a:defRPr sz="4267" kern="1200">
          <a:solidFill>
            <a:schemeClr val="tx1"/>
          </a:solidFill>
          <a:latin typeface="+mn-lt"/>
          <a:ea typeface="+mn-ea"/>
          <a:cs typeface="+mn-cs"/>
        </a:defRPr>
      </a:lvl6pPr>
      <a:lvl7pPr marL="6502481" algn="l" defTabSz="2167494" rtl="0" eaLnBrk="1" latinLnBrk="0" hangingPunct="1">
        <a:defRPr sz="4267" kern="1200">
          <a:solidFill>
            <a:schemeClr val="tx1"/>
          </a:solidFill>
          <a:latin typeface="+mn-lt"/>
          <a:ea typeface="+mn-ea"/>
          <a:cs typeface="+mn-cs"/>
        </a:defRPr>
      </a:lvl7pPr>
      <a:lvl8pPr marL="7586228" algn="l" defTabSz="2167494" rtl="0" eaLnBrk="1" latinLnBrk="0" hangingPunct="1">
        <a:defRPr sz="4267" kern="1200">
          <a:solidFill>
            <a:schemeClr val="tx1"/>
          </a:solidFill>
          <a:latin typeface="+mn-lt"/>
          <a:ea typeface="+mn-ea"/>
          <a:cs typeface="+mn-cs"/>
        </a:defRPr>
      </a:lvl8pPr>
      <a:lvl9pPr marL="8669975" algn="l" defTabSz="2167494" rtl="0" eaLnBrk="1" latinLnBrk="0" hangingPunct="1">
        <a:defRPr sz="4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ibaitamayo/BARDENA/blob/main/paquetes_R/Comorbilidades_0.2.01.tar.gz" TargetMode="External"/><Relationship Id="rId7" Type="http://schemas.openxmlformats.org/officeDocument/2006/relationships/hyperlink" Target="https://www.hcup-us.ahrq.gov/toolssoftware/comorbidityicd10/comorbidity_icd10.js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www.sanidad.gob.es/estadEstudios/estadisticas/estadisticas/estMinisterio/SIAP/map_cie9mc_cie10_ciap2.htm" TargetMode="External"/><Relationship Id="rId5" Type="http://schemas.openxmlformats.org/officeDocument/2006/relationships/hyperlink" Target="https://web.archive.org/web/20140917103733/http:/www.spapex.es/pdf/ciap_2_esp.pdf" TargetMode="External"/><Relationship Id="rId4" Type="http://schemas.openxmlformats.org/officeDocument/2006/relationships/hyperlink" Target="https://mran.microsoft.com/snapshot/2018-03-12/web/packages/comorbidity/vignettes/comorbidityscores.html"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hcup-us.ahrq.gov/toolssoftware/comorbidityicd10/comorbidity_icd10.jsp"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www.boe.es/buscar/act.php?id=BOE-A-2015-1235&amp;tn=1&amp;p=20150210#anii"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atccode.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www.sanidad.gob.es/profesionales/nomenclator.do?metodo=buscarProductos&amp;especialidad=%25%25%25&amp;d-4015021-e=1&amp;6578706f7274=1%20%C2%A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ine.es/daco/daco42/clasificaciones/cned14/CNED14_P_estr.xls" TargetMode="External"/><Relationship Id="rId2" Type="http://schemas.openxmlformats.org/officeDocument/2006/relationships/hyperlink" Target="https://idapadron.ine.es/repositorio/legislacion/Anexo%20II.pdf"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iso.org/obp/ui/#search/code/" TargetMode="External"/><Relationship Id="rId2" Type="http://schemas.openxmlformats.org/officeDocument/2006/relationships/hyperlink" Target="http://www.navarra.es/home_es/Actualidad/Sala+de+prensa/Noticias/2012/06/28/Copago+Navarra+aportacion.htm#comienzoContenido"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0"/>
          </p:nvPr>
        </p:nvSpPr>
        <p:spPr>
          <a:xfrm>
            <a:off x="745807" y="2123728"/>
            <a:ext cx="9110385" cy="5760640"/>
          </a:xfrm>
          <a:solidFill>
            <a:schemeClr val="bg1"/>
          </a:solidFill>
        </p:spPr>
        <p:txBody>
          <a:bodyPr/>
          <a:lstStyle/>
          <a:p>
            <a:pPr marL="0" indent="0" algn="ctr">
              <a:buNone/>
            </a:pPr>
            <a:r>
              <a:rPr lang="es-ES_tradnl" sz="6000" dirty="0" smtClean="0">
                <a:effectLst>
                  <a:outerShdw blurRad="38100" dist="38100" dir="2700000" algn="tl">
                    <a:srgbClr val="000000">
                      <a:alpha val="43137"/>
                    </a:srgbClr>
                  </a:outerShdw>
                </a:effectLst>
              </a:rPr>
              <a:t>DATA MODEL FOR IMPLEMENTATION OF A FEDERATED NETWORK ANALYSIS OF THE HEALTHCARE PATHWAY OF TYPE 2 DIABETES v0.2.0</a:t>
            </a:r>
            <a:endParaRPr lang="es-ES" sz="6000" dirty="0">
              <a:effectLst>
                <a:outerShdw blurRad="38100" dist="38100" dir="2700000" algn="tl">
                  <a:srgbClr val="000000">
                    <a:alpha val="43137"/>
                  </a:srgbClr>
                </a:outerShdw>
              </a:effectLst>
            </a:endParaRPr>
          </a:p>
        </p:txBody>
      </p:sp>
      <p:sp>
        <p:nvSpPr>
          <p:cNvPr id="3" name="Marcador de texto 2"/>
          <p:cNvSpPr>
            <a:spLocks noGrp="1"/>
          </p:cNvSpPr>
          <p:nvPr>
            <p:ph type="body" sz="quarter" idx="11"/>
          </p:nvPr>
        </p:nvSpPr>
        <p:spPr/>
        <p:txBody>
          <a:bodyPr/>
          <a:lstStyle/>
          <a:p>
            <a:r>
              <a:rPr lang="es-ES_tradnl" dirty="0" smtClean="0"/>
              <a:t>CONCEPT –TYPE 2 DIABETES</a:t>
            </a:r>
            <a:endParaRPr lang="es-ES" dirty="0"/>
          </a:p>
        </p:txBody>
      </p:sp>
      <p:pic>
        <p:nvPicPr>
          <p:cNvPr id="4" name="Imagen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304464" y="3707904"/>
            <a:ext cx="2022164" cy="708221"/>
          </a:xfrm>
          <a:prstGeom prst="rect">
            <a:avLst/>
          </a:prstGeom>
        </p:spPr>
      </p:pic>
      <p:pic>
        <p:nvPicPr>
          <p:cNvPr id="5" name="Picture 2" descr="REDISS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6233" y="2339752"/>
            <a:ext cx="1510395" cy="795329"/>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816233" y="5364758"/>
            <a:ext cx="1348992" cy="708221"/>
          </a:xfrm>
          <a:prstGeom prst="rect">
            <a:avLst/>
          </a:prstGeom>
        </p:spPr>
      </p:pic>
      <p:pic>
        <p:nvPicPr>
          <p:cNvPr id="7" name="Imagen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28468" y="2347407"/>
            <a:ext cx="2518954" cy="787674"/>
          </a:xfrm>
          <a:prstGeom prst="rect">
            <a:avLst/>
          </a:prstGeom>
        </p:spPr>
      </p:pic>
      <p:pic>
        <p:nvPicPr>
          <p:cNvPr id="8" name="Imagen 7"/>
          <p:cNvPicPr>
            <a:picLocks noChangeAspect="1"/>
          </p:cNvPicPr>
          <p:nvPr/>
        </p:nvPicPr>
        <p:blipFill>
          <a:blip r:embed="rId6"/>
          <a:stretch>
            <a:fillRect/>
          </a:stretch>
        </p:blipFill>
        <p:spPr>
          <a:xfrm>
            <a:off x="10144224" y="3672305"/>
            <a:ext cx="1872208" cy="779417"/>
          </a:xfrm>
          <a:prstGeom prst="rect">
            <a:avLst/>
          </a:prstGeom>
        </p:spPr>
      </p:pic>
      <p:sp>
        <p:nvSpPr>
          <p:cNvPr id="9" name="CuadroTexto 8"/>
          <p:cNvSpPr txBox="1"/>
          <p:nvPr/>
        </p:nvSpPr>
        <p:spPr>
          <a:xfrm>
            <a:off x="11195847" y="6946797"/>
            <a:ext cx="3240772" cy="646331"/>
          </a:xfrm>
          <a:prstGeom prst="rect">
            <a:avLst/>
          </a:prstGeom>
          <a:solidFill>
            <a:schemeClr val="bg1"/>
          </a:solidFill>
        </p:spPr>
        <p:txBody>
          <a:bodyPr wrap="square" rtlCol="0">
            <a:spAutoFit/>
          </a:bodyPr>
          <a:lstStyle/>
          <a:p>
            <a:r>
              <a:rPr lang="es-ES_tradnl" sz="3600" dirty="0" err="1" smtClean="0">
                <a:solidFill>
                  <a:schemeClr val="tx2"/>
                </a:solidFill>
              </a:rPr>
              <a:t>May</a:t>
            </a:r>
            <a:r>
              <a:rPr lang="es-ES_tradnl" sz="3600" dirty="0" smtClean="0">
                <a:solidFill>
                  <a:schemeClr val="tx2"/>
                </a:solidFill>
              </a:rPr>
              <a:t>, 2023</a:t>
            </a:r>
            <a:endParaRPr lang="es-ES" sz="3600" dirty="0">
              <a:solidFill>
                <a:schemeClr val="tx2"/>
              </a:solidFill>
            </a:endParaRPr>
          </a:p>
        </p:txBody>
      </p:sp>
      <p:pic>
        <p:nvPicPr>
          <p:cNvPr id="2050" name="Picture 2" descr="https://lh6.googleusercontent.com/f9Nj9x6SFllWLOr9HZ378ZU6FUJroi6ds-RJ0JNO3HxPDvko2IXSAfiAyEOzU0oEvgk9igJGBIsk9iizDG4D0jkzG-HhsKm5KMs8sVhTX0pftKg4aL1dUBsUVlXG3ZMnoUWLw1GMNfJJfk63JydEr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2434" y="5237297"/>
            <a:ext cx="1266825" cy="923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357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137186796"/>
              </p:ext>
            </p:extLst>
          </p:nvPr>
        </p:nvGraphicFramePr>
        <p:xfrm>
          <a:off x="1268237" y="1817348"/>
          <a:ext cx="14420603" cy="1886100"/>
        </p:xfrm>
        <a:graphic>
          <a:graphicData uri="http://schemas.openxmlformats.org/drawingml/2006/table">
            <a:tbl>
              <a:tblPr>
                <a:tableStyleId>{5C22544A-7EE6-4342-B048-85BDC9FD1C3A}</a:tableStyleId>
              </a:tblPr>
              <a:tblGrid>
                <a:gridCol w="751215">
                  <a:extLst>
                    <a:ext uri="{9D8B030D-6E8A-4147-A177-3AD203B41FA5}">
                      <a16:colId xmlns:a16="http://schemas.microsoft.com/office/drawing/2014/main" val="4108052956"/>
                    </a:ext>
                  </a:extLst>
                </a:gridCol>
                <a:gridCol w="863336">
                  <a:extLst>
                    <a:ext uri="{9D8B030D-6E8A-4147-A177-3AD203B41FA5}">
                      <a16:colId xmlns:a16="http://schemas.microsoft.com/office/drawing/2014/main" val="997833287"/>
                    </a:ext>
                  </a:extLst>
                </a:gridCol>
                <a:gridCol w="3139403">
                  <a:extLst>
                    <a:ext uri="{9D8B030D-6E8A-4147-A177-3AD203B41FA5}">
                      <a16:colId xmlns:a16="http://schemas.microsoft.com/office/drawing/2014/main" val="1634676164"/>
                    </a:ext>
                  </a:extLst>
                </a:gridCol>
                <a:gridCol w="560608">
                  <a:extLst>
                    <a:ext uri="{9D8B030D-6E8A-4147-A177-3AD203B41FA5}">
                      <a16:colId xmlns:a16="http://schemas.microsoft.com/office/drawing/2014/main" val="78143009"/>
                    </a:ext>
                  </a:extLst>
                </a:gridCol>
                <a:gridCol w="672729">
                  <a:extLst>
                    <a:ext uri="{9D8B030D-6E8A-4147-A177-3AD203B41FA5}">
                      <a16:colId xmlns:a16="http://schemas.microsoft.com/office/drawing/2014/main" val="2713661700"/>
                    </a:ext>
                  </a:extLst>
                </a:gridCol>
                <a:gridCol w="1020306">
                  <a:extLst>
                    <a:ext uri="{9D8B030D-6E8A-4147-A177-3AD203B41FA5}">
                      <a16:colId xmlns:a16="http://schemas.microsoft.com/office/drawing/2014/main" val="1849936332"/>
                    </a:ext>
                  </a:extLst>
                </a:gridCol>
                <a:gridCol w="428865">
                  <a:extLst>
                    <a:ext uri="{9D8B030D-6E8A-4147-A177-3AD203B41FA5}">
                      <a16:colId xmlns:a16="http://schemas.microsoft.com/office/drawing/2014/main" val="1544808305"/>
                    </a:ext>
                  </a:extLst>
                </a:gridCol>
                <a:gridCol w="933412">
                  <a:extLst>
                    <a:ext uri="{9D8B030D-6E8A-4147-A177-3AD203B41FA5}">
                      <a16:colId xmlns:a16="http://schemas.microsoft.com/office/drawing/2014/main" val="3361189520"/>
                    </a:ext>
                  </a:extLst>
                </a:gridCol>
                <a:gridCol w="1995764">
                  <a:extLst>
                    <a:ext uri="{9D8B030D-6E8A-4147-A177-3AD203B41FA5}">
                      <a16:colId xmlns:a16="http://schemas.microsoft.com/office/drawing/2014/main" val="1616894728"/>
                    </a:ext>
                  </a:extLst>
                </a:gridCol>
                <a:gridCol w="4054965">
                  <a:extLst>
                    <a:ext uri="{9D8B030D-6E8A-4147-A177-3AD203B41FA5}">
                      <a16:colId xmlns:a16="http://schemas.microsoft.com/office/drawing/2014/main" val="3177882789"/>
                    </a:ext>
                  </a:extLst>
                </a:gridCol>
              </a:tblGrid>
              <a:tr h="277612">
                <a:tc>
                  <a:txBody>
                    <a:bodyPr/>
                    <a:lstStyle/>
                    <a:p>
                      <a:pPr algn="l" fontAlgn="b"/>
                      <a:r>
                        <a:rPr lang="es-ES" sz="1100" b="1" u="none" strike="noStrike" dirty="0" err="1">
                          <a:effectLst/>
                        </a:rPr>
                        <a:t>entity</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variable_label</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variable_description</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encoding</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var_format</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variable_type</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units</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requirement_level</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variable_validation_rules</a:t>
                      </a:r>
                      <a:endParaRPr lang="es-ES" sz="1100" b="1"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b="1" u="none" strike="noStrike" dirty="0" err="1">
                          <a:effectLst/>
                        </a:rPr>
                        <a:t>observations</a:t>
                      </a:r>
                      <a:endParaRPr lang="es-ES" sz="1100" b="1" i="0" u="none" strike="noStrike" dirty="0">
                        <a:solidFill>
                          <a:srgbClr val="000000"/>
                        </a:solidFill>
                        <a:effectLst/>
                        <a:latin typeface="Arial" panose="020B0604020202020204" pitchFamily="34" charset="0"/>
                      </a:endParaRPr>
                    </a:p>
                  </a:txBody>
                  <a:tcPr marL="8412" marR="8412" marT="8412" marB="0" anchor="b"/>
                </a:tc>
                <a:extLst>
                  <a:ext uri="{0D108BD9-81ED-4DB2-BD59-A6C34878D82A}">
                    <a16:rowId xmlns:a16="http://schemas.microsoft.com/office/drawing/2014/main" val="2861112567"/>
                  </a:ext>
                </a:extLst>
              </a:tr>
              <a:tr h="143012">
                <a:tc>
                  <a:txBody>
                    <a:bodyPr/>
                    <a:lstStyle/>
                    <a:p>
                      <a:pPr algn="l" fontAlgn="b"/>
                      <a:r>
                        <a:rPr lang="es-ES" sz="1100" u="none" strike="noStrike">
                          <a:effectLst/>
                        </a:rPr>
                        <a:t>param</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patient_id</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n-US" sz="1100" u="none" strike="noStrike">
                          <a:effectLst/>
                        </a:rPr>
                        <a:t>ID of the patient to whom the measurement corresponds</a:t>
                      </a:r>
                      <a:endParaRPr lang="en-U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a:effectLst/>
                        </a:rPr>
                        <a:t>required</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extLst>
                  <a:ext uri="{0D108BD9-81ED-4DB2-BD59-A6C34878D82A}">
                    <a16:rowId xmlns:a16="http://schemas.microsoft.com/office/drawing/2014/main" val="119436689"/>
                  </a:ext>
                </a:extLst>
              </a:tr>
              <a:tr h="195060">
                <a:tc>
                  <a:txBody>
                    <a:bodyPr/>
                    <a:lstStyle/>
                    <a:p>
                      <a:pPr algn="l" fontAlgn="b"/>
                      <a:r>
                        <a:rPr lang="es-ES" sz="1100" u="none" strike="noStrike" dirty="0" err="1">
                          <a:effectLst/>
                        </a:rPr>
                        <a:t>param</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a:solidFill>
                            <a:srgbClr val="C00000"/>
                          </a:solidFill>
                          <a:effectLst/>
                        </a:rPr>
                        <a:t>param_name</a:t>
                      </a:r>
                      <a:endParaRPr lang="es-ES" sz="1100" b="0" i="0" u="none" strike="noStrike" dirty="0">
                        <a:solidFill>
                          <a:srgbClr val="C00000"/>
                        </a:solidFill>
                        <a:effectLst/>
                        <a:latin typeface="Arial" panose="020B0604020202020204" pitchFamily="34" charset="0"/>
                      </a:endParaRPr>
                    </a:p>
                  </a:txBody>
                  <a:tcPr marL="8412" marR="8412" marT="8412" marB="0" anchor="b"/>
                </a:tc>
                <a:tc>
                  <a:txBody>
                    <a:bodyPr/>
                    <a:lstStyle/>
                    <a:p>
                      <a:pPr algn="l" fontAlgn="b"/>
                      <a:r>
                        <a:rPr lang="en-US" sz="1100" u="none" strike="noStrike">
                          <a:effectLst/>
                        </a:rPr>
                        <a:t>Name of the parameter or variable being measured (LDL, etc.)</a:t>
                      </a:r>
                      <a:endParaRPr lang="en-U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a:effectLst/>
                        </a:rPr>
                        <a:t>categorical</a:t>
                      </a:r>
                      <a:r>
                        <a:rPr lang="es-ES" sz="1100" u="none" strike="noStrike" dirty="0">
                          <a:effectLst/>
                        </a:rPr>
                        <a:t> </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a:effectLst/>
                        </a:rPr>
                        <a:t>See</a:t>
                      </a:r>
                      <a:r>
                        <a:rPr lang="es-ES" sz="1100" u="none" strike="noStrike" dirty="0">
                          <a:effectLst/>
                        </a:rPr>
                        <a:t> </a:t>
                      </a:r>
                      <a:r>
                        <a:rPr lang="es-ES" sz="1100" b="1" u="none" strike="noStrike" dirty="0">
                          <a:solidFill>
                            <a:srgbClr val="FF0000"/>
                          </a:solidFill>
                          <a:effectLst/>
                        </a:rPr>
                        <a:t>annex4</a:t>
                      </a:r>
                      <a:endParaRPr lang="es-ES" sz="1100" b="1" i="0" u="none" strike="noStrike" dirty="0">
                        <a:solidFill>
                          <a:srgbClr val="FF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extLst>
                  <a:ext uri="{0D108BD9-81ED-4DB2-BD59-A6C34878D82A}">
                    <a16:rowId xmlns:a16="http://schemas.microsoft.com/office/drawing/2014/main" val="4257182858"/>
                  </a:ext>
                </a:extLst>
              </a:tr>
              <a:tr h="143012">
                <a:tc>
                  <a:txBody>
                    <a:bodyPr/>
                    <a:lstStyle/>
                    <a:p>
                      <a:pPr algn="l" fontAlgn="b"/>
                      <a:r>
                        <a:rPr lang="es-ES" sz="1100" u="none" strike="noStrike">
                          <a:effectLst/>
                        </a:rPr>
                        <a:t>param</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a:solidFill>
                            <a:srgbClr val="C00000"/>
                          </a:solidFill>
                          <a:effectLst/>
                        </a:rPr>
                        <a:t>param_value</a:t>
                      </a:r>
                      <a:endParaRPr lang="es-ES" sz="1100" b="0" i="0" u="none" strike="noStrike" dirty="0">
                        <a:solidFill>
                          <a:srgbClr val="C00000"/>
                        </a:solidFill>
                        <a:effectLst/>
                        <a:latin typeface="Arial" panose="020B0604020202020204" pitchFamily="34" charset="0"/>
                      </a:endParaRPr>
                    </a:p>
                  </a:txBody>
                  <a:tcPr marL="8412" marR="8412" marT="8412" marB="0" anchor="b"/>
                </a:tc>
                <a:tc>
                  <a:txBody>
                    <a:bodyPr/>
                    <a:lstStyle/>
                    <a:p>
                      <a:pPr algn="l" fontAlgn="b"/>
                      <a:r>
                        <a:rPr lang="en-US" sz="1100" u="none" strike="noStrike" dirty="0">
                          <a:effectLst/>
                        </a:rPr>
                        <a:t>Value taken by the parameter for that patient's measurement</a:t>
                      </a:r>
                      <a:endParaRPr lang="en-U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double</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err="1" smtClean="0">
                          <a:effectLst/>
                        </a:rPr>
                        <a:t>numerical</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extLst>
                  <a:ext uri="{0D108BD9-81ED-4DB2-BD59-A6C34878D82A}">
                    <a16:rowId xmlns:a16="http://schemas.microsoft.com/office/drawing/2014/main" val="1741953378"/>
                  </a:ext>
                </a:extLst>
              </a:tr>
              <a:tr h="487924">
                <a:tc>
                  <a:txBody>
                    <a:bodyPr/>
                    <a:lstStyle/>
                    <a:p>
                      <a:pPr algn="l" fontAlgn="b"/>
                      <a:r>
                        <a:rPr lang="es-ES" sz="1100" u="none" strike="noStrike">
                          <a:effectLst/>
                        </a:rPr>
                        <a:t>param</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param_date</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n-US" sz="1100" u="none" strike="noStrike" dirty="0">
                          <a:effectLst/>
                        </a:rPr>
                        <a:t>Date on which this parameter is measured</a:t>
                      </a:r>
                      <a:endParaRPr lang="en-U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iso-8601</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date</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smtClean="0">
                          <a:effectLst/>
                        </a:rPr>
                        <a:t>date</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412" marR="8412" marT="8412" marB="0" anchor="b"/>
                </a:tc>
                <a:tc>
                  <a:txBody>
                    <a:bodyPr/>
                    <a:lstStyle/>
                    <a:p>
                      <a:pPr algn="l" fontAlgn="b"/>
                      <a:r>
                        <a:rPr lang="es-ES" sz="1100" u="none" strike="noStrike" dirty="0">
                          <a:effectLst/>
                        </a:rPr>
                        <a:t>&lt;= </a:t>
                      </a:r>
                      <a:r>
                        <a:rPr lang="es-ES" sz="1100" u="none" strike="noStrike" dirty="0" smtClean="0">
                          <a:effectLst/>
                        </a:rPr>
                        <a:t>2022-12-31; </a:t>
                      </a:r>
                      <a:r>
                        <a:rPr lang="es-ES" sz="1100" u="none" strike="noStrike" dirty="0" err="1">
                          <a:effectLst/>
                        </a:rPr>
                        <a:t>Format</a:t>
                      </a:r>
                      <a:r>
                        <a:rPr lang="es-ES" sz="1100" u="none" strike="noStrike" dirty="0">
                          <a:effectLst/>
                        </a:rPr>
                        <a:t>: "YYYY-mm-</a:t>
                      </a:r>
                      <a:r>
                        <a:rPr lang="es-ES" sz="1100" u="none" strike="noStrike" dirty="0" err="1">
                          <a:effectLst/>
                        </a:rPr>
                        <a:t>dd</a:t>
                      </a:r>
                      <a:r>
                        <a:rPr lang="es-ES" sz="1100" u="none" strike="noStrike" dirty="0">
                          <a:effectLst/>
                        </a:rPr>
                        <a:t>"</a:t>
                      </a:r>
                      <a:endParaRPr lang="es-ES" sz="1100" b="0" i="0" u="none" strike="noStrike" dirty="0">
                        <a:solidFill>
                          <a:srgbClr val="000000"/>
                        </a:solidFill>
                        <a:effectLst/>
                        <a:latin typeface="Arial" panose="020B0604020202020204" pitchFamily="34" charset="0"/>
                      </a:endParaRPr>
                    </a:p>
                  </a:txBody>
                  <a:tcPr marL="8412" marR="8412" marT="8412" marB="0" anchor="b"/>
                </a:tc>
                <a:tc>
                  <a:txBody>
                    <a:bodyPr/>
                    <a:lstStyle/>
                    <a:p>
                      <a:pPr algn="l" fontAlgn="b"/>
                      <a:r>
                        <a:rPr lang="en-US" sz="1100" u="none" strike="noStrike" dirty="0">
                          <a:effectLst/>
                        </a:rPr>
                        <a:t>Time-window: All </a:t>
                      </a:r>
                      <a:r>
                        <a:rPr lang="en-US" sz="1100" u="none" strike="noStrike" dirty="0" err="1">
                          <a:effectLst/>
                        </a:rPr>
                        <a:t>paramerters</a:t>
                      </a:r>
                      <a:r>
                        <a:rPr lang="en-US" sz="1100" u="none" strike="noStrike" dirty="0">
                          <a:effectLst/>
                        </a:rPr>
                        <a:t> in </a:t>
                      </a:r>
                      <a:r>
                        <a:rPr lang="en-US" sz="1100" u="none" strike="noStrike" dirty="0" smtClean="0">
                          <a:effectLst/>
                        </a:rPr>
                        <a:t>2017-01-01 to 2022-12-31 </a:t>
                      </a:r>
                      <a:r>
                        <a:rPr lang="en-US" sz="1100" u="none" strike="noStrike" dirty="0">
                          <a:effectLst/>
                        </a:rPr>
                        <a:t>and also the last </a:t>
                      </a:r>
                      <a:r>
                        <a:rPr lang="en-US" sz="1100" u="none" strike="noStrike" dirty="0" err="1">
                          <a:effectLst/>
                        </a:rPr>
                        <a:t>param_value</a:t>
                      </a:r>
                      <a:r>
                        <a:rPr lang="en-US" sz="1100" u="none" strike="noStrike" dirty="0">
                          <a:effectLst/>
                        </a:rPr>
                        <a:t> of the '</a:t>
                      </a:r>
                      <a:r>
                        <a:rPr lang="en-US" sz="1100" u="none" strike="noStrike" dirty="0" err="1">
                          <a:effectLst/>
                        </a:rPr>
                        <a:t>param_name</a:t>
                      </a:r>
                      <a:r>
                        <a:rPr lang="en-US" sz="1100" u="none" strike="noStrike" dirty="0">
                          <a:effectLst/>
                        </a:rPr>
                        <a:t>' that appears in the record before </a:t>
                      </a:r>
                      <a:r>
                        <a:rPr lang="en-US" sz="1100" u="none" strike="noStrike" dirty="0" smtClean="0">
                          <a:effectLst/>
                        </a:rPr>
                        <a:t>2017-01-01 </a:t>
                      </a:r>
                      <a:r>
                        <a:rPr lang="en-US" sz="1100" u="none" strike="noStrike" dirty="0">
                          <a:effectLst/>
                        </a:rPr>
                        <a:t>(to be used as baseline for </a:t>
                      </a:r>
                      <a:r>
                        <a:rPr lang="en-US" sz="1100" u="none" strike="noStrike" dirty="0" smtClean="0">
                          <a:effectLst/>
                        </a:rPr>
                        <a:t>2017-01-01) </a:t>
                      </a:r>
                      <a:r>
                        <a:rPr lang="es-ES" sz="1100" dirty="0" smtClean="0">
                          <a:solidFill>
                            <a:srgbClr val="000000"/>
                          </a:solidFill>
                        </a:rPr>
                        <a:t>(*)</a:t>
                      </a:r>
                      <a:endParaRPr lang="en-US" sz="1100" b="0" i="0" u="none" strike="noStrike" dirty="0">
                        <a:solidFill>
                          <a:srgbClr val="000000"/>
                        </a:solidFill>
                        <a:effectLst/>
                        <a:latin typeface="Arial" panose="020B0604020202020204" pitchFamily="34" charset="0"/>
                      </a:endParaRPr>
                    </a:p>
                  </a:txBody>
                  <a:tcPr marL="8412" marR="8412" marT="8412" marB="0" anchor="b"/>
                </a:tc>
                <a:extLst>
                  <a:ext uri="{0D108BD9-81ED-4DB2-BD59-A6C34878D82A}">
                    <a16:rowId xmlns:a16="http://schemas.microsoft.com/office/drawing/2014/main" val="1204463434"/>
                  </a:ext>
                </a:extLst>
              </a:tr>
            </a:tbl>
          </a:graphicData>
        </a:graphic>
      </p:graphicFrame>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2 DM_PARAM</a:t>
            </a:r>
            <a:endParaRPr lang="es-ES" b="1" dirty="0">
              <a:ln w="22225">
                <a:solidFill>
                  <a:schemeClr val="accent2"/>
                </a:solidFill>
                <a:prstDash val="solid"/>
              </a:ln>
              <a:solidFill>
                <a:schemeClr val="accent2">
                  <a:lumMod val="40000"/>
                  <a:lumOff val="60000"/>
                </a:schemeClr>
              </a:solidFill>
              <a:effectLst/>
            </a:endParaRPr>
          </a:p>
        </p:txBody>
      </p:sp>
      <p:sp>
        <p:nvSpPr>
          <p:cNvPr id="9" name="CuadroTexto 8"/>
          <p:cNvSpPr txBox="1"/>
          <p:nvPr/>
        </p:nvSpPr>
        <p:spPr>
          <a:xfrm>
            <a:off x="3447480" y="4499992"/>
            <a:ext cx="2306593" cy="923330"/>
          </a:xfrm>
          <a:prstGeom prst="rect">
            <a:avLst/>
          </a:prstGeom>
          <a:noFill/>
        </p:spPr>
        <p:txBody>
          <a:bodyPr wrap="none" rtlCol="0">
            <a:spAutoFit/>
          </a:bodyPr>
          <a:lstStyle/>
          <a:p>
            <a:r>
              <a:rPr lang="es-ES_tradnl" b="1" dirty="0" err="1">
                <a:solidFill>
                  <a:srgbClr val="C00000"/>
                </a:solidFill>
              </a:rPr>
              <a:t>p</a:t>
            </a:r>
            <a:r>
              <a:rPr lang="es-ES_tradnl" b="1" dirty="0" err="1" smtClean="0">
                <a:solidFill>
                  <a:srgbClr val="C00000"/>
                </a:solidFill>
              </a:rPr>
              <a:t>aram_name</a:t>
            </a:r>
            <a:r>
              <a:rPr lang="es-ES_tradnl" dirty="0" smtClean="0"/>
              <a:t> variable </a:t>
            </a:r>
          </a:p>
          <a:p>
            <a:r>
              <a:rPr lang="es-ES_tradnl" dirty="0" err="1" smtClean="0"/>
              <a:t>is</a:t>
            </a:r>
            <a:r>
              <a:rPr lang="es-ES_tradnl" dirty="0" smtClean="0"/>
              <a:t> </a:t>
            </a:r>
            <a:r>
              <a:rPr lang="es-ES_tradnl" dirty="0" err="1" smtClean="0"/>
              <a:t>defined</a:t>
            </a:r>
            <a:r>
              <a:rPr lang="es-ES_tradnl" dirty="0" smtClean="0"/>
              <a:t> in </a:t>
            </a:r>
            <a:r>
              <a:rPr lang="es-ES_tradnl" dirty="0" err="1" smtClean="0"/>
              <a:t>sheet</a:t>
            </a:r>
            <a:r>
              <a:rPr lang="es-ES_tradnl" dirty="0" smtClean="0"/>
              <a:t> </a:t>
            </a:r>
          </a:p>
          <a:p>
            <a:r>
              <a:rPr lang="es-ES_tradnl" dirty="0" smtClean="0"/>
              <a:t>‘</a:t>
            </a:r>
            <a:r>
              <a:rPr lang="es-ES_tradnl" b="1" dirty="0" smtClean="0">
                <a:solidFill>
                  <a:srgbClr val="FF0000"/>
                </a:solidFill>
              </a:rPr>
              <a:t>annex4</a:t>
            </a:r>
            <a:r>
              <a:rPr lang="es-ES_tradnl" dirty="0" smtClean="0"/>
              <a:t>’</a:t>
            </a:r>
            <a:endParaRPr lang="es-ES" dirty="0"/>
          </a:p>
        </p:txBody>
      </p:sp>
      <p:cxnSp>
        <p:nvCxnSpPr>
          <p:cNvPr id="11" name="Conector recto de flecha 10"/>
          <p:cNvCxnSpPr>
            <a:stCxn id="9" idx="3"/>
          </p:cNvCxnSpPr>
          <p:nvPr/>
        </p:nvCxnSpPr>
        <p:spPr>
          <a:xfrm>
            <a:off x="5754073" y="4961657"/>
            <a:ext cx="789751" cy="42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6" name="Tabla 5"/>
          <p:cNvGraphicFramePr>
            <a:graphicFrameLocks noGrp="1"/>
          </p:cNvGraphicFramePr>
          <p:nvPr>
            <p:extLst>
              <p:ext uri="{D42A27DB-BD31-4B8C-83A1-F6EECF244321}">
                <p14:modId xmlns:p14="http://schemas.microsoft.com/office/powerpoint/2010/main" val="2394660254"/>
              </p:ext>
            </p:extLst>
          </p:nvPr>
        </p:nvGraphicFramePr>
        <p:xfrm>
          <a:off x="7149288" y="4208884"/>
          <a:ext cx="5321300" cy="2657475"/>
        </p:xfrm>
        <a:graphic>
          <a:graphicData uri="http://schemas.openxmlformats.org/drawingml/2006/table">
            <a:tbl>
              <a:tblPr>
                <a:tableStyleId>{5C22544A-7EE6-4342-B048-85BDC9FD1C3A}</a:tableStyleId>
              </a:tblPr>
              <a:tblGrid>
                <a:gridCol w="1092200">
                  <a:extLst>
                    <a:ext uri="{9D8B030D-6E8A-4147-A177-3AD203B41FA5}">
                      <a16:colId xmlns:a16="http://schemas.microsoft.com/office/drawing/2014/main" val="338877737"/>
                    </a:ext>
                  </a:extLst>
                </a:gridCol>
                <a:gridCol w="2273300">
                  <a:extLst>
                    <a:ext uri="{9D8B030D-6E8A-4147-A177-3AD203B41FA5}">
                      <a16:colId xmlns:a16="http://schemas.microsoft.com/office/drawing/2014/main" val="2410599026"/>
                    </a:ext>
                  </a:extLst>
                </a:gridCol>
                <a:gridCol w="1955800">
                  <a:extLst>
                    <a:ext uri="{9D8B030D-6E8A-4147-A177-3AD203B41FA5}">
                      <a16:colId xmlns:a16="http://schemas.microsoft.com/office/drawing/2014/main" val="1491793397"/>
                    </a:ext>
                  </a:extLst>
                </a:gridCol>
              </a:tblGrid>
              <a:tr h="161925">
                <a:tc>
                  <a:txBody>
                    <a:bodyPr/>
                    <a:lstStyle/>
                    <a:p>
                      <a:pPr algn="l" fontAlgn="b"/>
                      <a:r>
                        <a:rPr lang="es-ES" sz="1100" b="1" u="none" strike="noStrike" dirty="0" err="1" smtClean="0">
                          <a:effectLst/>
                        </a:rPr>
                        <a:t>param_name</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description</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requirement_level</a:t>
                      </a:r>
                      <a:endParaRPr lang="es-ES" sz="11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851096899"/>
                  </a:ext>
                </a:extLst>
              </a:tr>
              <a:tr h="161925">
                <a:tc>
                  <a:txBody>
                    <a:bodyPr/>
                    <a:lstStyle/>
                    <a:p>
                      <a:pPr algn="l" fontAlgn="b"/>
                      <a:r>
                        <a:rPr lang="es-ES" sz="1100" u="none" strike="noStrike">
                          <a:effectLst/>
                        </a:rPr>
                        <a:t>sbp</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systolic blood pressure (mm Hg)</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753734154"/>
                  </a:ext>
                </a:extLst>
              </a:tr>
              <a:tr h="161925">
                <a:tc>
                  <a:txBody>
                    <a:bodyPr/>
                    <a:lstStyle/>
                    <a:p>
                      <a:pPr algn="l" fontAlgn="b"/>
                      <a:r>
                        <a:rPr lang="es-ES" sz="1100" u="none" strike="noStrike">
                          <a:effectLst/>
                        </a:rPr>
                        <a:t>dbp</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diastolic blood pressure (mm Hg)</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03362093"/>
                  </a:ext>
                </a:extLst>
              </a:tr>
              <a:tr h="161925">
                <a:tc>
                  <a:txBody>
                    <a:bodyPr/>
                    <a:lstStyle/>
                    <a:p>
                      <a:pPr algn="l" fontAlgn="b"/>
                      <a:r>
                        <a:rPr lang="es-ES" sz="1100" u="none" strike="noStrike">
                          <a:effectLst/>
                        </a:rPr>
                        <a:t>hba1c</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HbA1c (% units)</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40128953"/>
                  </a:ext>
                </a:extLst>
              </a:tr>
              <a:tr h="161925">
                <a:tc>
                  <a:txBody>
                    <a:bodyPr/>
                    <a:lstStyle/>
                    <a:p>
                      <a:pPr algn="l" fontAlgn="b"/>
                      <a:r>
                        <a:rPr lang="es-ES" sz="1100" u="none" strike="noStrike">
                          <a:effectLst/>
                        </a:rPr>
                        <a:t>hdl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High-Density Lipoprotein(mg/dL)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51798729"/>
                  </a:ext>
                </a:extLst>
              </a:tr>
              <a:tr h="161925">
                <a:tc>
                  <a:txBody>
                    <a:bodyPr/>
                    <a:lstStyle/>
                    <a:p>
                      <a:pPr algn="l" fontAlgn="b"/>
                      <a:r>
                        <a:rPr lang="es-ES" sz="1100" u="none" strike="noStrike">
                          <a:effectLst/>
                        </a:rPr>
                        <a:t>ldl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Low-Density Lipoprotein (mg/dL)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38993097"/>
                  </a:ext>
                </a:extLst>
              </a:tr>
              <a:tr h="161925">
                <a:tc>
                  <a:txBody>
                    <a:bodyPr/>
                    <a:lstStyle/>
                    <a:p>
                      <a:pPr algn="l" fontAlgn="b"/>
                      <a:r>
                        <a:rPr lang="es-ES" sz="1100" u="none" strike="noStrike">
                          <a:effectLst/>
                        </a:rPr>
                        <a:t>col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Total Cholesterol(mg/dL)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604441079"/>
                  </a:ext>
                </a:extLst>
              </a:tr>
              <a:tr h="161925">
                <a:tc>
                  <a:txBody>
                    <a:bodyPr/>
                    <a:lstStyle/>
                    <a:p>
                      <a:pPr algn="l" fontAlgn="b"/>
                      <a:r>
                        <a:rPr lang="es-ES" sz="1100" u="none" strike="noStrike" dirty="0" err="1">
                          <a:effectLst/>
                        </a:rPr>
                        <a:t>trgl</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Triglicerides (mg/dL)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645665945"/>
                  </a:ext>
                </a:extLst>
              </a:tr>
              <a:tr h="161925">
                <a:tc>
                  <a:txBody>
                    <a:bodyPr/>
                    <a:lstStyle/>
                    <a:p>
                      <a:pPr algn="l" fontAlgn="b"/>
                      <a:r>
                        <a:rPr lang="es-ES" sz="1100" u="none" strike="noStrike">
                          <a:effectLst/>
                        </a:rPr>
                        <a:t>creat</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Creatinine (mg/dL). If  µmol/L, convert</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453589091"/>
                  </a:ext>
                </a:extLst>
              </a:tr>
              <a:tr h="161925">
                <a:tc>
                  <a:txBody>
                    <a:bodyPr/>
                    <a:lstStyle/>
                    <a:p>
                      <a:pPr algn="l" fontAlgn="b"/>
                      <a:r>
                        <a:rPr lang="es-ES" sz="1100" u="none" strike="noStrike">
                          <a:effectLst/>
                        </a:rPr>
                        <a:t>alb</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Albumina mg/dL. If different, convert</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156475327"/>
                  </a:ext>
                </a:extLst>
              </a:tr>
              <a:tr h="161925">
                <a:tc>
                  <a:txBody>
                    <a:bodyPr/>
                    <a:lstStyle/>
                    <a:p>
                      <a:pPr algn="l" fontAlgn="b"/>
                      <a:r>
                        <a:rPr lang="es-ES" sz="1100" u="none" strike="noStrike">
                          <a:effectLst/>
                        </a:rPr>
                        <a:t>indalbcr</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Albumin to creatinine ratio mg/g crea</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788212480"/>
                  </a:ext>
                </a:extLst>
              </a:tr>
              <a:tr h="161925">
                <a:tc>
                  <a:txBody>
                    <a:bodyPr/>
                    <a:lstStyle/>
                    <a:p>
                      <a:pPr algn="l" fontAlgn="b"/>
                      <a:r>
                        <a:rPr lang="es-ES" sz="1100" u="none" strike="noStrike">
                          <a:effectLst/>
                        </a:rPr>
                        <a:t>filtglom</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mL/min/1.73 m2</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900008197"/>
                  </a:ext>
                </a:extLst>
              </a:tr>
              <a:tr h="161925">
                <a:tc>
                  <a:txBody>
                    <a:bodyPr/>
                    <a:lstStyle/>
                    <a:p>
                      <a:pPr algn="l" fontAlgn="b"/>
                      <a:r>
                        <a:rPr lang="es-ES" sz="1100" u="none" strike="noStrike">
                          <a:effectLst/>
                        </a:rPr>
                        <a:t>height</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m</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31126050"/>
                  </a:ext>
                </a:extLst>
              </a:tr>
              <a:tr h="161925">
                <a:tc>
                  <a:txBody>
                    <a:bodyPr/>
                    <a:lstStyle/>
                    <a:p>
                      <a:pPr algn="l" fontAlgn="b"/>
                      <a:r>
                        <a:rPr lang="es-ES" sz="1100" u="none" strike="noStrike">
                          <a:effectLst/>
                        </a:rPr>
                        <a:t>weight</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kg</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11878855"/>
                  </a:ext>
                </a:extLst>
              </a:tr>
              <a:tr h="161925">
                <a:tc>
                  <a:txBody>
                    <a:bodyPr/>
                    <a:lstStyle/>
                    <a:p>
                      <a:pPr algn="l" fontAlgn="b"/>
                      <a:r>
                        <a:rPr lang="es-ES" sz="1100" u="none" strike="noStrike">
                          <a:effectLst/>
                        </a:rPr>
                        <a:t>bmi</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kg/m2</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62914860"/>
                  </a:ext>
                </a:extLst>
              </a:tr>
            </a:tbl>
          </a:graphicData>
        </a:graphic>
      </p:graphicFrame>
      <p:cxnSp>
        <p:nvCxnSpPr>
          <p:cNvPr id="7" name="Conector recto de flecha 6"/>
          <p:cNvCxnSpPr>
            <a:endCxn id="9" idx="0"/>
          </p:cNvCxnSpPr>
          <p:nvPr/>
        </p:nvCxnSpPr>
        <p:spPr>
          <a:xfrm flipH="1">
            <a:off x="4600777" y="2876765"/>
            <a:ext cx="4932547" cy="16232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ángulo 9"/>
          <p:cNvSpPr/>
          <p:nvPr/>
        </p:nvSpPr>
        <p:spPr>
          <a:xfrm>
            <a:off x="8941103" y="3839552"/>
            <a:ext cx="879984" cy="369332"/>
          </a:xfrm>
          <a:prstGeom prst="rect">
            <a:avLst/>
          </a:prstGeom>
        </p:spPr>
        <p:txBody>
          <a:bodyPr wrap="none">
            <a:spAutoFit/>
          </a:bodyPr>
          <a:lstStyle/>
          <a:p>
            <a:r>
              <a:rPr lang="es-ES_tradnl" b="1" dirty="0">
                <a:solidFill>
                  <a:srgbClr val="FF0000"/>
                </a:solidFill>
              </a:rPr>
              <a:t>annex4</a:t>
            </a:r>
            <a:endParaRPr lang="es-ES" dirty="0"/>
          </a:p>
        </p:txBody>
      </p:sp>
      <p:sp>
        <p:nvSpPr>
          <p:cNvPr id="12" name="Rectángulo 11"/>
          <p:cNvSpPr/>
          <p:nvPr/>
        </p:nvSpPr>
        <p:spPr>
          <a:xfrm>
            <a:off x="711176" y="1691680"/>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2</a:t>
            </a:r>
            <a:endParaRPr lang="es-ES" sz="2400" b="1" cap="none" spc="0" dirty="0">
              <a:ln w="22225">
                <a:solidFill>
                  <a:schemeClr val="accent2"/>
                </a:solidFill>
                <a:prstDash val="solid"/>
              </a:ln>
              <a:solidFill>
                <a:schemeClr val="accent2">
                  <a:lumMod val="40000"/>
                  <a:lumOff val="60000"/>
                </a:schemeClr>
              </a:solidFill>
              <a:effectLst/>
            </a:endParaRPr>
          </a:p>
        </p:txBody>
      </p:sp>
      <p:sp>
        <p:nvSpPr>
          <p:cNvPr id="14" name="Rectángulo 13"/>
          <p:cNvSpPr/>
          <p:nvPr/>
        </p:nvSpPr>
        <p:spPr>
          <a:xfrm>
            <a:off x="639168" y="8388424"/>
            <a:ext cx="15109393" cy="369332"/>
          </a:xfrm>
          <a:prstGeom prst="rect">
            <a:avLst/>
          </a:prstGeom>
        </p:spPr>
        <p:txBody>
          <a:bodyPr wrap="none">
            <a:spAutoFit/>
          </a:bodyPr>
          <a:lstStyle/>
          <a:p>
            <a:r>
              <a:rPr lang="es-ES" dirty="0">
                <a:solidFill>
                  <a:srgbClr val="000000"/>
                </a:solidFill>
              </a:rPr>
              <a:t>(*) </a:t>
            </a:r>
            <a:r>
              <a:rPr lang="es-ES" dirty="0" err="1" smtClean="0">
                <a:solidFill>
                  <a:srgbClr val="000000"/>
                </a:solidFill>
              </a:rPr>
              <a:t>The</a:t>
            </a:r>
            <a:r>
              <a:rPr lang="es-ES" dirty="0" smtClean="0">
                <a:solidFill>
                  <a:srgbClr val="000000"/>
                </a:solidFill>
              </a:rPr>
              <a:t> </a:t>
            </a:r>
            <a:r>
              <a:rPr lang="es-ES" dirty="0" err="1" smtClean="0">
                <a:solidFill>
                  <a:srgbClr val="000000"/>
                </a:solidFill>
              </a:rPr>
              <a:t>parameter</a:t>
            </a:r>
            <a:r>
              <a:rPr lang="es-ES" dirty="0" smtClean="0">
                <a:solidFill>
                  <a:srgbClr val="000000"/>
                </a:solidFill>
              </a:rPr>
              <a:t> </a:t>
            </a:r>
            <a:r>
              <a:rPr lang="es-ES" dirty="0" err="1" smtClean="0">
                <a:solidFill>
                  <a:srgbClr val="000000"/>
                </a:solidFill>
              </a:rPr>
              <a:t>values</a:t>
            </a:r>
            <a:r>
              <a:rPr lang="es-ES" dirty="0" smtClean="0">
                <a:solidFill>
                  <a:srgbClr val="000000"/>
                </a:solidFill>
              </a:rPr>
              <a:t> </a:t>
            </a:r>
            <a:r>
              <a:rPr lang="es-ES" dirty="0" err="1" smtClean="0">
                <a:solidFill>
                  <a:srgbClr val="000000"/>
                </a:solidFill>
              </a:rPr>
              <a:t>for</a:t>
            </a:r>
            <a:r>
              <a:rPr lang="es-ES" dirty="0" smtClean="0">
                <a:solidFill>
                  <a:srgbClr val="000000"/>
                </a:solidFill>
              </a:rPr>
              <a:t> </a:t>
            </a:r>
            <a:r>
              <a:rPr lang="es-ES" dirty="0" err="1" smtClean="0">
                <a:solidFill>
                  <a:srgbClr val="000000"/>
                </a:solidFill>
              </a:rPr>
              <a:t>height</a:t>
            </a:r>
            <a:r>
              <a:rPr lang="es-ES" dirty="0" smtClean="0">
                <a:solidFill>
                  <a:srgbClr val="000000"/>
                </a:solidFill>
              </a:rPr>
              <a:t>, </a:t>
            </a:r>
            <a:r>
              <a:rPr lang="es-ES" dirty="0" err="1" smtClean="0">
                <a:solidFill>
                  <a:srgbClr val="000000"/>
                </a:solidFill>
              </a:rPr>
              <a:t>ldl</a:t>
            </a:r>
            <a:r>
              <a:rPr lang="es-ES" dirty="0" smtClean="0">
                <a:solidFill>
                  <a:srgbClr val="000000"/>
                </a:solidFill>
              </a:rPr>
              <a:t>, col, </a:t>
            </a:r>
            <a:r>
              <a:rPr lang="es-ES" dirty="0" err="1" smtClean="0">
                <a:solidFill>
                  <a:srgbClr val="000000"/>
                </a:solidFill>
              </a:rPr>
              <a:t>etc</a:t>
            </a:r>
            <a:r>
              <a:rPr lang="es-ES" dirty="0" smtClean="0">
                <a:solidFill>
                  <a:srgbClr val="000000"/>
                </a:solidFill>
              </a:rPr>
              <a:t> </a:t>
            </a:r>
            <a:r>
              <a:rPr lang="es-ES" dirty="0" err="1" smtClean="0">
                <a:solidFill>
                  <a:srgbClr val="000000"/>
                </a:solidFill>
              </a:rPr>
              <a:t>refered</a:t>
            </a:r>
            <a:r>
              <a:rPr lang="es-ES" dirty="0" smtClean="0">
                <a:solidFill>
                  <a:srgbClr val="000000"/>
                </a:solidFill>
              </a:rPr>
              <a:t> to dates </a:t>
            </a:r>
            <a:r>
              <a:rPr lang="es-ES" dirty="0" err="1" smtClean="0">
                <a:solidFill>
                  <a:srgbClr val="000000"/>
                </a:solidFill>
              </a:rPr>
              <a:t>previous</a:t>
            </a:r>
            <a:r>
              <a:rPr lang="es-ES" dirty="0" smtClean="0">
                <a:solidFill>
                  <a:srgbClr val="000000"/>
                </a:solidFill>
              </a:rPr>
              <a:t> to </a:t>
            </a:r>
            <a:r>
              <a:rPr lang="es-ES" dirty="0" err="1" smtClean="0">
                <a:solidFill>
                  <a:srgbClr val="000000"/>
                </a:solidFill>
              </a:rPr>
              <a:t>baseline</a:t>
            </a:r>
            <a:r>
              <a:rPr lang="es-ES" dirty="0" smtClean="0">
                <a:solidFill>
                  <a:srgbClr val="000000"/>
                </a:solidFill>
              </a:rPr>
              <a:t> 01/01/2017 are </a:t>
            </a:r>
            <a:r>
              <a:rPr lang="es-ES" dirty="0" err="1" smtClean="0">
                <a:solidFill>
                  <a:srgbClr val="000000"/>
                </a:solidFill>
              </a:rPr>
              <a:t>needed</a:t>
            </a:r>
            <a:r>
              <a:rPr lang="es-ES" dirty="0" smtClean="0">
                <a:solidFill>
                  <a:srgbClr val="000000"/>
                </a:solidFill>
              </a:rPr>
              <a:t> to </a:t>
            </a:r>
            <a:r>
              <a:rPr lang="es-ES" dirty="0" err="1" smtClean="0">
                <a:solidFill>
                  <a:srgbClr val="000000"/>
                </a:solidFill>
              </a:rPr>
              <a:t>have</a:t>
            </a:r>
            <a:r>
              <a:rPr lang="es-ES" dirty="0" smtClean="0">
                <a:solidFill>
                  <a:srgbClr val="000000"/>
                </a:solidFill>
              </a:rPr>
              <a:t> a ‘</a:t>
            </a:r>
            <a:r>
              <a:rPr lang="es-ES" dirty="0" err="1" smtClean="0">
                <a:solidFill>
                  <a:srgbClr val="000000"/>
                </a:solidFill>
              </a:rPr>
              <a:t>baseline</a:t>
            </a:r>
            <a:r>
              <a:rPr lang="es-ES" dirty="0" smtClean="0">
                <a:solidFill>
                  <a:srgbClr val="000000"/>
                </a:solidFill>
              </a:rPr>
              <a:t> </a:t>
            </a:r>
            <a:r>
              <a:rPr lang="es-ES" dirty="0" err="1" smtClean="0">
                <a:solidFill>
                  <a:srgbClr val="000000"/>
                </a:solidFill>
              </a:rPr>
              <a:t>value</a:t>
            </a:r>
            <a:r>
              <a:rPr lang="es-ES" dirty="0" smtClean="0">
                <a:solidFill>
                  <a:srgbClr val="000000"/>
                </a:solidFill>
              </a:rPr>
              <a:t>’ </a:t>
            </a:r>
            <a:r>
              <a:rPr lang="es-ES" dirty="0" err="1" smtClean="0">
                <a:solidFill>
                  <a:srgbClr val="000000"/>
                </a:solidFill>
              </a:rPr>
              <a:t>for</a:t>
            </a:r>
            <a:r>
              <a:rPr lang="es-ES" dirty="0" smtClean="0">
                <a:solidFill>
                  <a:srgbClr val="000000"/>
                </a:solidFill>
              </a:rPr>
              <a:t> </a:t>
            </a:r>
            <a:r>
              <a:rPr lang="es-ES" dirty="0" err="1" smtClean="0">
                <a:solidFill>
                  <a:srgbClr val="000000"/>
                </a:solidFill>
              </a:rPr>
              <a:t>prediction</a:t>
            </a:r>
            <a:r>
              <a:rPr lang="es-ES" dirty="0" smtClean="0">
                <a:solidFill>
                  <a:srgbClr val="000000"/>
                </a:solidFill>
              </a:rPr>
              <a:t> </a:t>
            </a:r>
            <a:r>
              <a:rPr lang="es-ES" dirty="0" err="1" smtClean="0">
                <a:solidFill>
                  <a:srgbClr val="000000"/>
                </a:solidFill>
              </a:rPr>
              <a:t>purposes</a:t>
            </a:r>
            <a:endParaRPr lang="es-ES" dirty="0"/>
          </a:p>
        </p:txBody>
      </p:sp>
    </p:spTree>
    <p:extLst>
      <p:ext uri="{BB962C8B-B14F-4D97-AF65-F5344CB8AC3E}">
        <p14:creationId xmlns:p14="http://schemas.microsoft.com/office/powerpoint/2010/main" val="3013287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3 DM_PARAM_CAT</a:t>
            </a:r>
            <a:endParaRPr lang="es-ES" b="1" dirty="0">
              <a:ln w="22225">
                <a:solidFill>
                  <a:schemeClr val="accent2"/>
                </a:solidFill>
                <a:prstDash val="solid"/>
              </a:ln>
              <a:solidFill>
                <a:schemeClr val="accent2">
                  <a:lumMod val="40000"/>
                  <a:lumOff val="60000"/>
                </a:schemeClr>
              </a:solidFill>
              <a:effectLst/>
            </a:endParaRPr>
          </a:p>
        </p:txBody>
      </p:sp>
      <p:sp>
        <p:nvSpPr>
          <p:cNvPr id="6" name="CuadroTexto 5"/>
          <p:cNvSpPr txBox="1"/>
          <p:nvPr/>
        </p:nvSpPr>
        <p:spPr>
          <a:xfrm>
            <a:off x="2617403" y="4371984"/>
            <a:ext cx="2014526" cy="923330"/>
          </a:xfrm>
          <a:prstGeom prst="rect">
            <a:avLst/>
          </a:prstGeom>
          <a:noFill/>
        </p:spPr>
        <p:txBody>
          <a:bodyPr wrap="square" rtlCol="0">
            <a:spAutoFit/>
          </a:bodyPr>
          <a:lstStyle/>
          <a:p>
            <a:r>
              <a:rPr lang="es-ES_tradnl" b="1" dirty="0" err="1" smtClean="0">
                <a:solidFill>
                  <a:srgbClr val="C00000"/>
                </a:solidFill>
              </a:rPr>
              <a:t>param_cat_name</a:t>
            </a:r>
            <a:endParaRPr lang="es-ES_tradnl" dirty="0" smtClean="0"/>
          </a:p>
          <a:p>
            <a:r>
              <a:rPr lang="es-ES_tradnl" dirty="0" err="1" smtClean="0"/>
              <a:t>is</a:t>
            </a:r>
            <a:r>
              <a:rPr lang="es-ES_tradnl" dirty="0" smtClean="0"/>
              <a:t> </a:t>
            </a:r>
            <a:r>
              <a:rPr lang="es-ES_tradnl" dirty="0" err="1" smtClean="0"/>
              <a:t>defined</a:t>
            </a:r>
            <a:r>
              <a:rPr lang="es-ES_tradnl" dirty="0" smtClean="0"/>
              <a:t> in page </a:t>
            </a:r>
          </a:p>
          <a:p>
            <a:r>
              <a:rPr lang="es-ES_tradnl" dirty="0" smtClean="0"/>
              <a:t>‘</a:t>
            </a:r>
            <a:r>
              <a:rPr lang="es-ES_tradnl" b="1" dirty="0" smtClean="0">
                <a:solidFill>
                  <a:srgbClr val="FF0000"/>
                </a:solidFill>
              </a:rPr>
              <a:t>annex5</a:t>
            </a:r>
            <a:r>
              <a:rPr lang="es-ES_tradnl" dirty="0" smtClean="0"/>
              <a:t>’</a:t>
            </a:r>
            <a:endParaRPr lang="es-ES" dirty="0"/>
          </a:p>
        </p:txBody>
      </p:sp>
      <p:cxnSp>
        <p:nvCxnSpPr>
          <p:cNvPr id="7" name="Conector recto de flecha 6"/>
          <p:cNvCxnSpPr/>
          <p:nvPr/>
        </p:nvCxnSpPr>
        <p:spPr>
          <a:xfrm flipH="1">
            <a:off x="3103100" y="5353745"/>
            <a:ext cx="48900" cy="6568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CuadroTexto 11"/>
          <p:cNvSpPr txBox="1"/>
          <p:nvPr/>
        </p:nvSpPr>
        <p:spPr>
          <a:xfrm>
            <a:off x="4683209" y="4441419"/>
            <a:ext cx="2014526" cy="923330"/>
          </a:xfrm>
          <a:prstGeom prst="rect">
            <a:avLst/>
          </a:prstGeom>
          <a:noFill/>
        </p:spPr>
        <p:txBody>
          <a:bodyPr wrap="square" rtlCol="0">
            <a:spAutoFit/>
          </a:bodyPr>
          <a:lstStyle/>
          <a:p>
            <a:r>
              <a:rPr lang="es-ES_tradnl" b="1" dirty="0" err="1" smtClean="0">
                <a:solidFill>
                  <a:srgbClr val="C00000"/>
                </a:solidFill>
              </a:rPr>
              <a:t>param_cat_value</a:t>
            </a:r>
            <a:endParaRPr lang="es-ES_tradnl" b="1" dirty="0" smtClean="0">
              <a:solidFill>
                <a:srgbClr val="C00000"/>
              </a:solidFill>
            </a:endParaRPr>
          </a:p>
          <a:p>
            <a:r>
              <a:rPr lang="es-ES_tradnl" dirty="0" err="1" smtClean="0"/>
              <a:t>is</a:t>
            </a:r>
            <a:r>
              <a:rPr lang="es-ES_tradnl" dirty="0" smtClean="0"/>
              <a:t> </a:t>
            </a:r>
            <a:r>
              <a:rPr lang="es-ES_tradnl" dirty="0" err="1" smtClean="0"/>
              <a:t>defined</a:t>
            </a:r>
            <a:r>
              <a:rPr lang="es-ES_tradnl" dirty="0" smtClean="0"/>
              <a:t> in page </a:t>
            </a:r>
          </a:p>
          <a:p>
            <a:r>
              <a:rPr lang="es-ES_tradnl" dirty="0" smtClean="0"/>
              <a:t>‘</a:t>
            </a:r>
            <a:r>
              <a:rPr lang="es-ES_tradnl" b="1" dirty="0" smtClean="0">
                <a:solidFill>
                  <a:srgbClr val="FF0000"/>
                </a:solidFill>
              </a:rPr>
              <a:t>annex6</a:t>
            </a:r>
            <a:r>
              <a:rPr lang="es-ES_tradnl" dirty="0" smtClean="0"/>
              <a:t>’</a:t>
            </a:r>
            <a:endParaRPr lang="es-ES" dirty="0"/>
          </a:p>
        </p:txBody>
      </p:sp>
      <p:cxnSp>
        <p:nvCxnSpPr>
          <p:cNvPr id="16" name="Conector recto de flecha 15"/>
          <p:cNvCxnSpPr/>
          <p:nvPr/>
        </p:nvCxnSpPr>
        <p:spPr>
          <a:xfrm flipV="1">
            <a:off x="6565183" y="4734897"/>
            <a:ext cx="1058761" cy="87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Tabla 8"/>
          <p:cNvGraphicFramePr>
            <a:graphicFrameLocks noGrp="1"/>
          </p:cNvGraphicFramePr>
          <p:nvPr>
            <p:extLst>
              <p:ext uri="{D42A27DB-BD31-4B8C-83A1-F6EECF244321}">
                <p14:modId xmlns:p14="http://schemas.microsoft.com/office/powerpoint/2010/main" val="2567147354"/>
              </p:ext>
            </p:extLst>
          </p:nvPr>
        </p:nvGraphicFramePr>
        <p:xfrm>
          <a:off x="1330026" y="6232562"/>
          <a:ext cx="5867399" cy="1513318"/>
        </p:xfrm>
        <a:graphic>
          <a:graphicData uri="http://schemas.openxmlformats.org/drawingml/2006/table">
            <a:tbl>
              <a:tblPr>
                <a:tableStyleId>{5C22544A-7EE6-4342-B048-85BDC9FD1C3A}</a:tableStyleId>
              </a:tblPr>
              <a:tblGrid>
                <a:gridCol w="1247100">
                  <a:extLst>
                    <a:ext uri="{9D8B030D-6E8A-4147-A177-3AD203B41FA5}">
                      <a16:colId xmlns:a16="http://schemas.microsoft.com/office/drawing/2014/main" val="3096069876"/>
                    </a:ext>
                  </a:extLst>
                </a:gridCol>
                <a:gridCol w="2335536">
                  <a:extLst>
                    <a:ext uri="{9D8B030D-6E8A-4147-A177-3AD203B41FA5}">
                      <a16:colId xmlns:a16="http://schemas.microsoft.com/office/drawing/2014/main" val="2391589756"/>
                    </a:ext>
                  </a:extLst>
                </a:gridCol>
                <a:gridCol w="1383551">
                  <a:extLst>
                    <a:ext uri="{9D8B030D-6E8A-4147-A177-3AD203B41FA5}">
                      <a16:colId xmlns:a16="http://schemas.microsoft.com/office/drawing/2014/main" val="367122043"/>
                    </a:ext>
                  </a:extLst>
                </a:gridCol>
                <a:gridCol w="901212">
                  <a:extLst>
                    <a:ext uri="{9D8B030D-6E8A-4147-A177-3AD203B41FA5}">
                      <a16:colId xmlns:a16="http://schemas.microsoft.com/office/drawing/2014/main" val="2270723823"/>
                    </a:ext>
                  </a:extLst>
                </a:gridCol>
              </a:tblGrid>
              <a:tr h="225448">
                <a:tc>
                  <a:txBody>
                    <a:bodyPr/>
                    <a:lstStyle/>
                    <a:p>
                      <a:pPr algn="l" fontAlgn="b"/>
                      <a:r>
                        <a:rPr lang="es-ES" sz="1100" b="1" u="none" strike="noStrike" dirty="0" err="1">
                          <a:effectLst/>
                        </a:rPr>
                        <a:t>param_cat_name</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description</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requirement_level</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observations</a:t>
                      </a:r>
                      <a:endParaRPr lang="es-ES" sz="11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79530913"/>
                  </a:ext>
                </a:extLst>
              </a:tr>
              <a:tr h="161925">
                <a:tc>
                  <a:txBody>
                    <a:bodyPr/>
                    <a:lstStyle/>
                    <a:p>
                      <a:pPr algn="l" fontAlgn="b"/>
                      <a:r>
                        <a:rPr lang="es-ES" sz="1100" u="none" strike="noStrike">
                          <a:effectLst/>
                        </a:rPr>
                        <a:t>smoking_status</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smoking status</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see annex6</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982130378"/>
                  </a:ext>
                </a:extLst>
              </a:tr>
              <a:tr h="161925">
                <a:tc>
                  <a:txBody>
                    <a:bodyPr/>
                    <a:lstStyle/>
                    <a:p>
                      <a:pPr algn="l" fontAlgn="b"/>
                      <a:r>
                        <a:rPr lang="es-ES" sz="1100" u="none" strike="noStrike">
                          <a:effectLst/>
                        </a:rPr>
                        <a:t>alcohol</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alcohol use</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see annex6</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80974901"/>
                  </a:ext>
                </a:extLst>
              </a:tr>
              <a:tr h="161925">
                <a:tc>
                  <a:txBody>
                    <a:bodyPr/>
                    <a:lstStyle/>
                    <a:p>
                      <a:pPr algn="l" fontAlgn="b"/>
                      <a:r>
                        <a:rPr lang="es-ES" sz="1100" u="none" strike="noStrike">
                          <a:effectLst/>
                        </a:rPr>
                        <a:t>physical_activity</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physical activity realization</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see</a:t>
                      </a:r>
                      <a:r>
                        <a:rPr lang="es-ES" sz="1100" u="none" strike="noStrike" dirty="0">
                          <a:effectLst/>
                        </a:rPr>
                        <a:t> annex6</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677551147"/>
                  </a:ext>
                </a:extLst>
              </a:tr>
              <a:tr h="224880">
                <a:tc>
                  <a:txBody>
                    <a:bodyPr/>
                    <a:lstStyle/>
                    <a:p>
                      <a:pPr algn="l" fontAlgn="b"/>
                      <a:r>
                        <a:rPr lang="es-ES" sz="1100" u="none" strike="noStrike" dirty="0" err="1">
                          <a:effectLst/>
                        </a:rPr>
                        <a:t>vaccination_covid</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covid vaccination</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see annex6</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10834615"/>
                  </a:ext>
                </a:extLst>
              </a:tr>
              <a:tr h="161925">
                <a:tc>
                  <a:txBody>
                    <a:bodyPr/>
                    <a:lstStyle/>
                    <a:p>
                      <a:pPr algn="l" fontAlgn="b"/>
                      <a:r>
                        <a:rPr lang="es-ES" sz="1100" u="none" strike="noStrike" dirty="0" err="1">
                          <a:effectLst/>
                        </a:rPr>
                        <a:t>vaccination_flu</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flu</a:t>
                      </a:r>
                      <a:r>
                        <a:rPr lang="es-ES" sz="1100" u="none" strike="noStrike" dirty="0">
                          <a:effectLst/>
                        </a:rPr>
                        <a:t> </a:t>
                      </a:r>
                      <a:r>
                        <a:rPr lang="es-ES" sz="1100" u="none" strike="noStrike" dirty="0" err="1">
                          <a:effectLst/>
                        </a:rPr>
                        <a:t>vaccination</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see</a:t>
                      </a:r>
                      <a:r>
                        <a:rPr lang="es-ES" sz="1100" u="none" strike="noStrike" dirty="0">
                          <a:effectLst/>
                        </a:rPr>
                        <a:t> annex6</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124267761"/>
                  </a:ext>
                </a:extLst>
              </a:tr>
              <a:tr h="161925">
                <a:tc>
                  <a:txBody>
                    <a:bodyPr/>
                    <a:lstStyle/>
                    <a:p>
                      <a:pPr algn="l" fontAlgn="b"/>
                      <a:r>
                        <a:rPr lang="es-ES" sz="1100" u="none" strike="noStrike">
                          <a:effectLst/>
                        </a:rPr>
                        <a:t>family_history_CVD</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family history of early coronary disease</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see</a:t>
                      </a:r>
                      <a:r>
                        <a:rPr lang="es-ES" sz="1100" u="none" strike="noStrike" dirty="0">
                          <a:effectLst/>
                        </a:rPr>
                        <a:t> annex6</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357777154"/>
                  </a:ext>
                </a:extLst>
              </a:tr>
              <a:tr h="161925">
                <a:tc>
                  <a:txBody>
                    <a:bodyPr/>
                    <a:lstStyle/>
                    <a:p>
                      <a:pPr algn="l" fontAlgn="b"/>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01542152"/>
                  </a:ext>
                </a:extLst>
              </a:tr>
            </a:tbl>
          </a:graphicData>
        </a:graphic>
      </p:graphicFrame>
      <p:sp>
        <p:nvSpPr>
          <p:cNvPr id="20" name="Rectángulo 19"/>
          <p:cNvSpPr/>
          <p:nvPr/>
        </p:nvSpPr>
        <p:spPr>
          <a:xfrm>
            <a:off x="1330026" y="5867876"/>
            <a:ext cx="879984" cy="369332"/>
          </a:xfrm>
          <a:prstGeom prst="rect">
            <a:avLst/>
          </a:prstGeom>
        </p:spPr>
        <p:txBody>
          <a:bodyPr wrap="none">
            <a:spAutoFit/>
          </a:bodyPr>
          <a:lstStyle/>
          <a:p>
            <a:r>
              <a:rPr lang="es-ES_tradnl" b="1" dirty="0" smtClean="0">
                <a:solidFill>
                  <a:srgbClr val="FF0000"/>
                </a:solidFill>
              </a:rPr>
              <a:t>annex5</a:t>
            </a:r>
            <a:endParaRPr lang="es-ES" dirty="0"/>
          </a:p>
        </p:txBody>
      </p:sp>
      <p:sp>
        <p:nvSpPr>
          <p:cNvPr id="21" name="Rectángulo 20"/>
          <p:cNvSpPr/>
          <p:nvPr/>
        </p:nvSpPr>
        <p:spPr>
          <a:xfrm>
            <a:off x="9150535" y="2989975"/>
            <a:ext cx="879984" cy="369332"/>
          </a:xfrm>
          <a:prstGeom prst="rect">
            <a:avLst/>
          </a:prstGeom>
        </p:spPr>
        <p:txBody>
          <a:bodyPr wrap="none">
            <a:spAutoFit/>
          </a:bodyPr>
          <a:lstStyle/>
          <a:p>
            <a:r>
              <a:rPr lang="es-ES_tradnl" b="1" dirty="0" smtClean="0">
                <a:solidFill>
                  <a:srgbClr val="FF0000"/>
                </a:solidFill>
              </a:rPr>
              <a:t>annex6</a:t>
            </a:r>
            <a:endParaRPr lang="es-ES" dirty="0"/>
          </a:p>
        </p:txBody>
      </p:sp>
      <p:sp>
        <p:nvSpPr>
          <p:cNvPr id="22" name="Rectángulo 21"/>
          <p:cNvSpPr/>
          <p:nvPr/>
        </p:nvSpPr>
        <p:spPr>
          <a:xfrm>
            <a:off x="783184" y="1679287"/>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3</a:t>
            </a:r>
            <a:endParaRPr lang="es-ES" sz="2400" b="1" cap="none" spc="0" dirty="0">
              <a:ln w="22225">
                <a:solidFill>
                  <a:schemeClr val="accent2"/>
                </a:solidFill>
                <a:prstDash val="solid"/>
              </a:ln>
              <a:solidFill>
                <a:schemeClr val="accent2">
                  <a:lumMod val="40000"/>
                  <a:lumOff val="60000"/>
                </a:schemeClr>
              </a:solidFill>
              <a:effectLst/>
            </a:endParaRPr>
          </a:p>
        </p:txBody>
      </p:sp>
      <p:graphicFrame>
        <p:nvGraphicFramePr>
          <p:cNvPr id="2" name="Tabla 1"/>
          <p:cNvGraphicFramePr>
            <a:graphicFrameLocks noGrp="1"/>
          </p:cNvGraphicFramePr>
          <p:nvPr>
            <p:extLst>
              <p:ext uri="{D42A27DB-BD31-4B8C-83A1-F6EECF244321}">
                <p14:modId xmlns:p14="http://schemas.microsoft.com/office/powerpoint/2010/main" val="3475964880"/>
              </p:ext>
            </p:extLst>
          </p:nvPr>
        </p:nvGraphicFramePr>
        <p:xfrm>
          <a:off x="1296294" y="1588129"/>
          <a:ext cx="14297915" cy="1746315"/>
        </p:xfrm>
        <a:graphic>
          <a:graphicData uri="http://schemas.openxmlformats.org/drawingml/2006/table">
            <a:tbl>
              <a:tblPr>
                <a:tableStyleId>{5C22544A-7EE6-4342-B048-85BDC9FD1C3A}</a:tableStyleId>
              </a:tblPr>
              <a:tblGrid>
                <a:gridCol w="760411">
                  <a:extLst>
                    <a:ext uri="{9D8B030D-6E8A-4147-A177-3AD203B41FA5}">
                      <a16:colId xmlns:a16="http://schemas.microsoft.com/office/drawing/2014/main" val="2674485065"/>
                    </a:ext>
                  </a:extLst>
                </a:gridCol>
                <a:gridCol w="1224136">
                  <a:extLst>
                    <a:ext uri="{9D8B030D-6E8A-4147-A177-3AD203B41FA5}">
                      <a16:colId xmlns:a16="http://schemas.microsoft.com/office/drawing/2014/main" val="3267105606"/>
                    </a:ext>
                  </a:extLst>
                </a:gridCol>
                <a:gridCol w="2880320">
                  <a:extLst>
                    <a:ext uri="{9D8B030D-6E8A-4147-A177-3AD203B41FA5}">
                      <a16:colId xmlns:a16="http://schemas.microsoft.com/office/drawing/2014/main" val="2982892349"/>
                    </a:ext>
                  </a:extLst>
                </a:gridCol>
                <a:gridCol w="720080">
                  <a:extLst>
                    <a:ext uri="{9D8B030D-6E8A-4147-A177-3AD203B41FA5}">
                      <a16:colId xmlns:a16="http://schemas.microsoft.com/office/drawing/2014/main" val="4270539041"/>
                    </a:ext>
                  </a:extLst>
                </a:gridCol>
                <a:gridCol w="864096">
                  <a:extLst>
                    <a:ext uri="{9D8B030D-6E8A-4147-A177-3AD203B41FA5}">
                      <a16:colId xmlns:a16="http://schemas.microsoft.com/office/drawing/2014/main" val="738136243"/>
                    </a:ext>
                  </a:extLst>
                </a:gridCol>
                <a:gridCol w="864096">
                  <a:extLst>
                    <a:ext uri="{9D8B030D-6E8A-4147-A177-3AD203B41FA5}">
                      <a16:colId xmlns:a16="http://schemas.microsoft.com/office/drawing/2014/main" val="339824154"/>
                    </a:ext>
                  </a:extLst>
                </a:gridCol>
                <a:gridCol w="432048">
                  <a:extLst>
                    <a:ext uri="{9D8B030D-6E8A-4147-A177-3AD203B41FA5}">
                      <a16:colId xmlns:a16="http://schemas.microsoft.com/office/drawing/2014/main" val="2736108338"/>
                    </a:ext>
                  </a:extLst>
                </a:gridCol>
                <a:gridCol w="1326538">
                  <a:extLst>
                    <a:ext uri="{9D8B030D-6E8A-4147-A177-3AD203B41FA5}">
                      <a16:colId xmlns:a16="http://schemas.microsoft.com/office/drawing/2014/main" val="3660447478"/>
                    </a:ext>
                  </a:extLst>
                </a:gridCol>
                <a:gridCol w="1553782">
                  <a:extLst>
                    <a:ext uri="{9D8B030D-6E8A-4147-A177-3AD203B41FA5}">
                      <a16:colId xmlns:a16="http://schemas.microsoft.com/office/drawing/2014/main" val="5351528"/>
                    </a:ext>
                  </a:extLst>
                </a:gridCol>
                <a:gridCol w="3672408">
                  <a:extLst>
                    <a:ext uri="{9D8B030D-6E8A-4147-A177-3AD203B41FA5}">
                      <a16:colId xmlns:a16="http://schemas.microsoft.com/office/drawing/2014/main" val="2973412660"/>
                    </a:ext>
                  </a:extLst>
                </a:gridCol>
              </a:tblGrid>
              <a:tr h="133606">
                <a:tc>
                  <a:txBody>
                    <a:bodyPr/>
                    <a:lstStyle/>
                    <a:p>
                      <a:pPr algn="l" fontAlgn="b"/>
                      <a:r>
                        <a:rPr lang="es-ES" sz="1050" b="1" u="none" strike="noStrike" dirty="0" err="1">
                          <a:effectLst/>
                        </a:rPr>
                        <a:t>entity</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variable_label</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variable_description</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encoding</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var_format</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variable_type</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units</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requirement_level</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b="1" u="none" strike="noStrike" dirty="0" err="1">
                          <a:effectLst/>
                        </a:rPr>
                        <a:t>variable_validation_rules</a:t>
                      </a:r>
                      <a:endParaRPr lang="es-ES" sz="1050" b="1"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1" i="0" u="none" strike="noStrike" dirty="0">
                        <a:solidFill>
                          <a:srgbClr val="000000"/>
                        </a:solidFill>
                        <a:effectLst/>
                        <a:latin typeface="Arial" panose="020B0604020202020204" pitchFamily="34" charset="0"/>
                      </a:endParaRPr>
                    </a:p>
                  </a:txBody>
                  <a:tcPr marL="7859" marR="7859" marT="7859" marB="0" anchor="b"/>
                </a:tc>
                <a:extLst>
                  <a:ext uri="{0D108BD9-81ED-4DB2-BD59-A6C34878D82A}">
                    <a16:rowId xmlns:a16="http://schemas.microsoft.com/office/drawing/2014/main" val="2143846272"/>
                  </a:ext>
                </a:extLst>
              </a:tr>
              <a:tr h="133606">
                <a:tc>
                  <a:txBody>
                    <a:bodyPr/>
                    <a:lstStyle/>
                    <a:p>
                      <a:pPr algn="l" fontAlgn="b"/>
                      <a:r>
                        <a:rPr lang="es-ES" sz="1050" u="none" strike="noStrike" dirty="0" err="1">
                          <a:effectLst/>
                        </a:rPr>
                        <a:t>param_cat</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patient_id</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n-US" sz="1050" u="none" strike="noStrike">
                          <a:effectLst/>
                        </a:rPr>
                        <a:t>ID of the patient to whom the measurement corresponds</a:t>
                      </a:r>
                      <a:endParaRPr lang="en-U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utf-8</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string</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string</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required</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dirty="0">
                        <a:solidFill>
                          <a:srgbClr val="000000"/>
                        </a:solidFill>
                        <a:effectLst/>
                        <a:latin typeface="Arial" panose="020B0604020202020204" pitchFamily="34" charset="0"/>
                      </a:endParaRPr>
                    </a:p>
                  </a:txBody>
                  <a:tcPr marL="7859" marR="7859" marT="7859" marB="0" anchor="b"/>
                </a:tc>
                <a:extLst>
                  <a:ext uri="{0D108BD9-81ED-4DB2-BD59-A6C34878D82A}">
                    <a16:rowId xmlns:a16="http://schemas.microsoft.com/office/drawing/2014/main" val="4151417743"/>
                  </a:ext>
                </a:extLst>
              </a:tr>
              <a:tr h="133606">
                <a:tc>
                  <a:txBody>
                    <a:bodyPr/>
                    <a:lstStyle/>
                    <a:p>
                      <a:pPr algn="l" fontAlgn="b"/>
                      <a:r>
                        <a:rPr lang="es-ES" sz="1050" u="none" strike="noStrike">
                          <a:effectLst/>
                        </a:rPr>
                        <a:t>param_cat</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a:solidFill>
                            <a:srgbClr val="C00000"/>
                          </a:solidFill>
                          <a:effectLst/>
                        </a:rPr>
                        <a:t>param_cat_name</a:t>
                      </a:r>
                      <a:endParaRPr lang="es-ES" sz="1050" b="0" i="0" u="none" strike="noStrike" dirty="0">
                        <a:solidFill>
                          <a:srgbClr val="C00000"/>
                        </a:solidFill>
                        <a:effectLst/>
                        <a:latin typeface="Arial" panose="020B0604020202020204" pitchFamily="34" charset="0"/>
                      </a:endParaRPr>
                    </a:p>
                  </a:txBody>
                  <a:tcPr marL="7859" marR="7859" marT="7859" marB="0" anchor="b"/>
                </a:tc>
                <a:tc>
                  <a:txBody>
                    <a:bodyPr/>
                    <a:lstStyle/>
                    <a:p>
                      <a:pPr algn="l" fontAlgn="b"/>
                      <a:r>
                        <a:rPr lang="en-US" sz="1050" u="none" strike="noStrike">
                          <a:effectLst/>
                        </a:rPr>
                        <a:t>Name of the parameter or variable being measured</a:t>
                      </a:r>
                      <a:endParaRPr lang="en-U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utf-8</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string</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smtClean="0">
                          <a:effectLst/>
                        </a:rPr>
                        <a:t>categorical</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required</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a:effectLst/>
                        </a:rPr>
                        <a:t>See</a:t>
                      </a:r>
                      <a:r>
                        <a:rPr lang="es-ES" sz="1050" u="none" strike="noStrike" dirty="0">
                          <a:effectLst/>
                        </a:rPr>
                        <a:t> </a:t>
                      </a:r>
                      <a:r>
                        <a:rPr lang="es-ES" sz="1050" b="1" u="none" strike="noStrike" dirty="0">
                          <a:solidFill>
                            <a:srgbClr val="FF0000"/>
                          </a:solidFill>
                          <a:effectLst/>
                        </a:rPr>
                        <a:t>annex5</a:t>
                      </a:r>
                      <a:endParaRPr lang="es-ES" sz="1050" b="1" i="0" u="none" strike="noStrike" dirty="0">
                        <a:solidFill>
                          <a:srgbClr val="FF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extLst>
                  <a:ext uri="{0D108BD9-81ED-4DB2-BD59-A6C34878D82A}">
                    <a16:rowId xmlns:a16="http://schemas.microsoft.com/office/drawing/2014/main" val="3515548179"/>
                  </a:ext>
                </a:extLst>
              </a:tr>
              <a:tr h="133606">
                <a:tc>
                  <a:txBody>
                    <a:bodyPr/>
                    <a:lstStyle/>
                    <a:p>
                      <a:pPr algn="l" fontAlgn="b"/>
                      <a:r>
                        <a:rPr lang="es-ES" sz="1050" u="none" strike="noStrike">
                          <a:effectLst/>
                        </a:rPr>
                        <a:t>param_cat</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a:solidFill>
                            <a:srgbClr val="C00000"/>
                          </a:solidFill>
                          <a:effectLst/>
                        </a:rPr>
                        <a:t>param_cat_value</a:t>
                      </a:r>
                      <a:endParaRPr lang="es-ES" sz="1050" b="0" i="0" u="none" strike="noStrike" dirty="0">
                        <a:solidFill>
                          <a:srgbClr val="C00000"/>
                        </a:solidFill>
                        <a:effectLst/>
                        <a:latin typeface="Arial" panose="020B0604020202020204" pitchFamily="34" charset="0"/>
                      </a:endParaRPr>
                    </a:p>
                  </a:txBody>
                  <a:tcPr marL="7859" marR="7859" marT="7859" marB="0" anchor="b"/>
                </a:tc>
                <a:tc>
                  <a:txBody>
                    <a:bodyPr/>
                    <a:lstStyle/>
                    <a:p>
                      <a:pPr algn="l" fontAlgn="b"/>
                      <a:r>
                        <a:rPr lang="en-US" sz="1050" u="none" strike="noStrike">
                          <a:effectLst/>
                        </a:rPr>
                        <a:t>Value taken by the parameter for that patient's measurement</a:t>
                      </a:r>
                      <a:endParaRPr lang="en-U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utf-8</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string</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smtClean="0">
                          <a:effectLst/>
                        </a:rPr>
                        <a:t>categorical</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required</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err="1">
                          <a:effectLst/>
                        </a:rPr>
                        <a:t>See</a:t>
                      </a:r>
                      <a:r>
                        <a:rPr lang="es-ES" sz="1050" u="none" strike="noStrike" dirty="0">
                          <a:effectLst/>
                        </a:rPr>
                        <a:t> </a:t>
                      </a:r>
                      <a:r>
                        <a:rPr lang="es-ES" sz="1050" b="1" u="none" strike="noStrike" dirty="0">
                          <a:solidFill>
                            <a:srgbClr val="FF0000"/>
                          </a:solidFill>
                          <a:effectLst/>
                        </a:rPr>
                        <a:t>annex6</a:t>
                      </a:r>
                      <a:endParaRPr lang="es-ES" sz="1050" b="1" i="0" u="none" strike="noStrike" dirty="0">
                        <a:solidFill>
                          <a:srgbClr val="FF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extLst>
                  <a:ext uri="{0D108BD9-81ED-4DB2-BD59-A6C34878D82A}">
                    <a16:rowId xmlns:a16="http://schemas.microsoft.com/office/drawing/2014/main" val="2082106049"/>
                  </a:ext>
                </a:extLst>
              </a:tr>
              <a:tr h="754759">
                <a:tc>
                  <a:txBody>
                    <a:bodyPr/>
                    <a:lstStyle/>
                    <a:p>
                      <a:pPr algn="l" fontAlgn="b"/>
                      <a:r>
                        <a:rPr lang="es-ES" sz="1050" u="none" strike="noStrike">
                          <a:effectLst/>
                        </a:rPr>
                        <a:t>param_cat</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param_cat_date</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n-US" sz="1050" u="none" strike="noStrike">
                          <a:effectLst/>
                        </a:rPr>
                        <a:t>Date on which this parameter is measured</a:t>
                      </a:r>
                      <a:endParaRPr lang="en-U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a:effectLst/>
                        </a:rPr>
                        <a:t>iso-8601</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a:effectLst/>
                        </a:rPr>
                        <a:t>date</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a:effectLst/>
                        </a:rPr>
                        <a:t>date </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a:effectLst/>
                        </a:rPr>
                        <a:t>required</a:t>
                      </a:r>
                      <a:endParaRPr lang="es-ES" sz="1050" b="0" i="0" u="none" strike="noStrike">
                        <a:solidFill>
                          <a:srgbClr val="000000"/>
                        </a:solidFill>
                        <a:effectLst/>
                        <a:latin typeface="Arial" panose="020B0604020202020204" pitchFamily="34" charset="0"/>
                      </a:endParaRPr>
                    </a:p>
                  </a:txBody>
                  <a:tcPr marL="7859" marR="7859" marT="7859" marB="0" anchor="b"/>
                </a:tc>
                <a:tc>
                  <a:txBody>
                    <a:bodyPr/>
                    <a:lstStyle/>
                    <a:p>
                      <a:pPr algn="l" fontAlgn="b"/>
                      <a:r>
                        <a:rPr lang="es-ES" sz="1050" u="none" strike="noStrike" dirty="0">
                          <a:effectLst/>
                        </a:rPr>
                        <a:t>&lt;= </a:t>
                      </a:r>
                      <a:r>
                        <a:rPr lang="es-ES" sz="1050" u="none" strike="noStrike" dirty="0" smtClean="0">
                          <a:effectLst/>
                        </a:rPr>
                        <a:t>2022-12-31; </a:t>
                      </a:r>
                      <a:r>
                        <a:rPr lang="es-ES" sz="1050" u="none" strike="noStrike" dirty="0" err="1">
                          <a:effectLst/>
                        </a:rPr>
                        <a:t>Format</a:t>
                      </a:r>
                      <a:r>
                        <a:rPr lang="es-ES" sz="1050" u="none" strike="noStrike" dirty="0">
                          <a:effectLst/>
                        </a:rPr>
                        <a:t>: "YYYY-mm-</a:t>
                      </a:r>
                      <a:r>
                        <a:rPr lang="es-ES" sz="1050" u="none" strike="noStrike" dirty="0" err="1">
                          <a:effectLst/>
                        </a:rPr>
                        <a:t>dd</a:t>
                      </a:r>
                      <a:r>
                        <a:rPr lang="es-ES" sz="1050" u="none" strike="noStrike" dirty="0">
                          <a:effectLst/>
                        </a:rPr>
                        <a:t>"</a:t>
                      </a:r>
                      <a:endParaRPr lang="es-ES" sz="1050" b="0" i="0" u="none" strike="noStrike" dirty="0">
                        <a:solidFill>
                          <a:srgbClr val="000000"/>
                        </a:solidFill>
                        <a:effectLst/>
                        <a:latin typeface="Arial" panose="020B0604020202020204" pitchFamily="34" charset="0"/>
                      </a:endParaRPr>
                    </a:p>
                  </a:txBody>
                  <a:tcPr marL="7859" marR="7859" marT="7859" marB="0" anchor="b"/>
                </a:tc>
                <a:tc>
                  <a:txBody>
                    <a:bodyPr/>
                    <a:lstStyle/>
                    <a:p>
                      <a:pPr algn="l" fontAlgn="b"/>
                      <a:r>
                        <a:rPr lang="en-US" sz="1050" u="none" strike="noStrike" dirty="0">
                          <a:effectLst/>
                        </a:rPr>
                        <a:t>Time-window: All </a:t>
                      </a:r>
                      <a:r>
                        <a:rPr lang="en-US" sz="1050" u="none" strike="noStrike" dirty="0" err="1">
                          <a:effectLst/>
                        </a:rPr>
                        <a:t>paramerters</a:t>
                      </a:r>
                      <a:r>
                        <a:rPr lang="en-US" sz="1050" u="none" strike="noStrike" dirty="0">
                          <a:effectLst/>
                        </a:rPr>
                        <a:t> in </a:t>
                      </a:r>
                      <a:r>
                        <a:rPr lang="en-US" sz="1050" u="none" strike="noStrike" dirty="0" smtClean="0">
                          <a:effectLst/>
                        </a:rPr>
                        <a:t>2017-01-01</a:t>
                      </a:r>
                      <a:r>
                        <a:rPr lang="en-US" sz="1050" u="none" strike="noStrike" baseline="0" dirty="0" smtClean="0">
                          <a:effectLst/>
                        </a:rPr>
                        <a:t> to 2022-12-31</a:t>
                      </a:r>
                      <a:r>
                        <a:rPr lang="en-US" sz="1050" u="none" strike="noStrike" dirty="0" smtClean="0">
                          <a:effectLst/>
                        </a:rPr>
                        <a:t> </a:t>
                      </a:r>
                      <a:r>
                        <a:rPr lang="en-US" sz="1050" u="none" strike="noStrike" dirty="0">
                          <a:effectLst/>
                        </a:rPr>
                        <a:t>and also the last </a:t>
                      </a:r>
                      <a:r>
                        <a:rPr lang="en-US" sz="1050" u="none" strike="noStrike" dirty="0" err="1">
                          <a:effectLst/>
                        </a:rPr>
                        <a:t>param_value</a:t>
                      </a:r>
                      <a:r>
                        <a:rPr lang="en-US" sz="1050" u="none" strike="noStrike" dirty="0">
                          <a:effectLst/>
                        </a:rPr>
                        <a:t> of the '</a:t>
                      </a:r>
                      <a:r>
                        <a:rPr lang="en-US" sz="1050" u="none" strike="noStrike" dirty="0" err="1">
                          <a:effectLst/>
                        </a:rPr>
                        <a:t>param_name</a:t>
                      </a:r>
                      <a:r>
                        <a:rPr lang="en-US" sz="1050" u="none" strike="noStrike" dirty="0">
                          <a:effectLst/>
                        </a:rPr>
                        <a:t>' that appear in the record before </a:t>
                      </a:r>
                      <a:r>
                        <a:rPr lang="en-US" sz="1050" u="none" strike="noStrike" dirty="0" smtClean="0">
                          <a:effectLst/>
                        </a:rPr>
                        <a:t>2017-01-01 </a:t>
                      </a:r>
                      <a:r>
                        <a:rPr lang="en-US" sz="1050" u="none" strike="noStrike" dirty="0">
                          <a:effectLst/>
                        </a:rPr>
                        <a:t>(to be used as baseline for </a:t>
                      </a:r>
                      <a:r>
                        <a:rPr lang="en-US" sz="1050" u="none" strike="noStrike" dirty="0" smtClean="0">
                          <a:effectLst/>
                        </a:rPr>
                        <a:t>2017-01-01 </a:t>
                      </a:r>
                      <a:r>
                        <a:rPr lang="en-US" sz="1050" u="none" strike="noStrike" dirty="0">
                          <a:effectLst/>
                        </a:rPr>
                        <a:t>for that parameter)</a:t>
                      </a:r>
                      <a:endParaRPr lang="en-US" sz="1050" b="0" i="0" u="none" strike="noStrike" dirty="0">
                        <a:solidFill>
                          <a:srgbClr val="000000"/>
                        </a:solidFill>
                        <a:effectLst/>
                        <a:latin typeface="Arial" panose="020B0604020202020204" pitchFamily="34" charset="0"/>
                      </a:endParaRPr>
                    </a:p>
                  </a:txBody>
                  <a:tcPr marL="7859" marR="7859" marT="7859" marB="0" anchor="b"/>
                </a:tc>
                <a:extLst>
                  <a:ext uri="{0D108BD9-81ED-4DB2-BD59-A6C34878D82A}">
                    <a16:rowId xmlns:a16="http://schemas.microsoft.com/office/drawing/2014/main" val="2062806796"/>
                  </a:ext>
                </a:extLst>
              </a:tr>
            </a:tbl>
          </a:graphicData>
        </a:graphic>
      </p:graphicFrame>
      <p:cxnSp>
        <p:nvCxnSpPr>
          <p:cNvPr id="5" name="Conector recto de flecha 4"/>
          <p:cNvCxnSpPr/>
          <p:nvPr/>
        </p:nvCxnSpPr>
        <p:spPr>
          <a:xfrm>
            <a:off x="2454017" y="2236539"/>
            <a:ext cx="544639" cy="22212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ector recto de flecha 12"/>
          <p:cNvCxnSpPr/>
          <p:nvPr/>
        </p:nvCxnSpPr>
        <p:spPr>
          <a:xfrm>
            <a:off x="3044639" y="2482359"/>
            <a:ext cx="2204476" cy="2052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ángulo 27"/>
          <p:cNvSpPr/>
          <p:nvPr/>
        </p:nvSpPr>
        <p:spPr>
          <a:xfrm>
            <a:off x="207120" y="8244408"/>
            <a:ext cx="15913768" cy="369332"/>
          </a:xfrm>
          <a:prstGeom prst="rect">
            <a:avLst/>
          </a:prstGeom>
        </p:spPr>
        <p:txBody>
          <a:bodyPr wrap="square">
            <a:spAutoFit/>
          </a:bodyPr>
          <a:lstStyle/>
          <a:p>
            <a:r>
              <a:rPr lang="es-ES" dirty="0">
                <a:solidFill>
                  <a:srgbClr val="000000"/>
                </a:solidFill>
              </a:rPr>
              <a:t>(*) </a:t>
            </a:r>
            <a:r>
              <a:rPr lang="es-ES" dirty="0" err="1" smtClean="0">
                <a:solidFill>
                  <a:srgbClr val="000000"/>
                </a:solidFill>
              </a:rPr>
              <a:t>The</a:t>
            </a:r>
            <a:r>
              <a:rPr lang="es-ES" dirty="0" smtClean="0">
                <a:solidFill>
                  <a:srgbClr val="000000"/>
                </a:solidFill>
              </a:rPr>
              <a:t> </a:t>
            </a:r>
            <a:r>
              <a:rPr lang="es-ES" dirty="0" err="1" smtClean="0">
                <a:solidFill>
                  <a:srgbClr val="000000"/>
                </a:solidFill>
              </a:rPr>
              <a:t>parameter</a:t>
            </a:r>
            <a:r>
              <a:rPr lang="es-ES" dirty="0" smtClean="0">
                <a:solidFill>
                  <a:srgbClr val="000000"/>
                </a:solidFill>
              </a:rPr>
              <a:t> </a:t>
            </a:r>
            <a:r>
              <a:rPr lang="es-ES" dirty="0" err="1" smtClean="0">
                <a:solidFill>
                  <a:srgbClr val="000000"/>
                </a:solidFill>
              </a:rPr>
              <a:t>values</a:t>
            </a:r>
            <a:r>
              <a:rPr lang="es-ES" dirty="0" smtClean="0">
                <a:solidFill>
                  <a:srgbClr val="000000"/>
                </a:solidFill>
              </a:rPr>
              <a:t> </a:t>
            </a:r>
            <a:r>
              <a:rPr lang="es-ES" dirty="0" err="1" smtClean="0">
                <a:solidFill>
                  <a:srgbClr val="000000"/>
                </a:solidFill>
              </a:rPr>
              <a:t>for</a:t>
            </a:r>
            <a:r>
              <a:rPr lang="es-ES" dirty="0" smtClean="0">
                <a:solidFill>
                  <a:srgbClr val="000000"/>
                </a:solidFill>
              </a:rPr>
              <a:t> smoking status, alcohol </a:t>
            </a:r>
            <a:r>
              <a:rPr lang="es-ES" dirty="0" err="1" smtClean="0">
                <a:solidFill>
                  <a:srgbClr val="000000"/>
                </a:solidFill>
              </a:rPr>
              <a:t>etc</a:t>
            </a:r>
            <a:r>
              <a:rPr lang="es-ES" dirty="0" smtClean="0">
                <a:solidFill>
                  <a:srgbClr val="000000"/>
                </a:solidFill>
              </a:rPr>
              <a:t> </a:t>
            </a:r>
            <a:r>
              <a:rPr lang="es-ES" dirty="0" err="1" smtClean="0">
                <a:solidFill>
                  <a:srgbClr val="000000"/>
                </a:solidFill>
              </a:rPr>
              <a:t>refered</a:t>
            </a:r>
            <a:r>
              <a:rPr lang="es-ES" dirty="0" smtClean="0">
                <a:solidFill>
                  <a:srgbClr val="000000"/>
                </a:solidFill>
              </a:rPr>
              <a:t> to dates </a:t>
            </a:r>
            <a:r>
              <a:rPr lang="es-ES" dirty="0" err="1" smtClean="0">
                <a:solidFill>
                  <a:srgbClr val="000000"/>
                </a:solidFill>
              </a:rPr>
              <a:t>previous</a:t>
            </a:r>
            <a:r>
              <a:rPr lang="es-ES" dirty="0" smtClean="0">
                <a:solidFill>
                  <a:srgbClr val="000000"/>
                </a:solidFill>
              </a:rPr>
              <a:t> to </a:t>
            </a:r>
            <a:r>
              <a:rPr lang="es-ES" dirty="0" err="1" smtClean="0">
                <a:solidFill>
                  <a:srgbClr val="000000"/>
                </a:solidFill>
              </a:rPr>
              <a:t>baseline</a:t>
            </a:r>
            <a:r>
              <a:rPr lang="es-ES" dirty="0" smtClean="0">
                <a:solidFill>
                  <a:srgbClr val="000000"/>
                </a:solidFill>
              </a:rPr>
              <a:t> 01/01/2017 are </a:t>
            </a:r>
            <a:r>
              <a:rPr lang="es-ES" dirty="0" err="1" smtClean="0">
                <a:solidFill>
                  <a:srgbClr val="000000"/>
                </a:solidFill>
              </a:rPr>
              <a:t>needed</a:t>
            </a:r>
            <a:r>
              <a:rPr lang="es-ES" dirty="0" smtClean="0">
                <a:solidFill>
                  <a:srgbClr val="000000"/>
                </a:solidFill>
              </a:rPr>
              <a:t> to </a:t>
            </a:r>
            <a:r>
              <a:rPr lang="es-ES" dirty="0" err="1" smtClean="0">
                <a:solidFill>
                  <a:srgbClr val="000000"/>
                </a:solidFill>
              </a:rPr>
              <a:t>have</a:t>
            </a:r>
            <a:r>
              <a:rPr lang="es-ES" dirty="0" smtClean="0">
                <a:solidFill>
                  <a:srgbClr val="000000"/>
                </a:solidFill>
              </a:rPr>
              <a:t> a ‘</a:t>
            </a:r>
            <a:r>
              <a:rPr lang="es-ES" dirty="0" err="1" smtClean="0">
                <a:solidFill>
                  <a:srgbClr val="000000"/>
                </a:solidFill>
              </a:rPr>
              <a:t>baseline</a:t>
            </a:r>
            <a:r>
              <a:rPr lang="es-ES" dirty="0" smtClean="0">
                <a:solidFill>
                  <a:srgbClr val="000000"/>
                </a:solidFill>
              </a:rPr>
              <a:t> </a:t>
            </a:r>
            <a:r>
              <a:rPr lang="es-ES" dirty="0" err="1" smtClean="0">
                <a:solidFill>
                  <a:srgbClr val="000000"/>
                </a:solidFill>
              </a:rPr>
              <a:t>value</a:t>
            </a:r>
            <a:r>
              <a:rPr lang="es-ES" dirty="0" smtClean="0">
                <a:solidFill>
                  <a:srgbClr val="000000"/>
                </a:solidFill>
              </a:rPr>
              <a:t>’ </a:t>
            </a:r>
            <a:r>
              <a:rPr lang="es-ES" dirty="0" err="1" smtClean="0">
                <a:solidFill>
                  <a:srgbClr val="000000"/>
                </a:solidFill>
              </a:rPr>
              <a:t>for</a:t>
            </a:r>
            <a:r>
              <a:rPr lang="es-ES" dirty="0" smtClean="0">
                <a:solidFill>
                  <a:srgbClr val="000000"/>
                </a:solidFill>
              </a:rPr>
              <a:t> </a:t>
            </a:r>
            <a:r>
              <a:rPr lang="es-ES" dirty="0" err="1" smtClean="0">
                <a:solidFill>
                  <a:srgbClr val="000000"/>
                </a:solidFill>
              </a:rPr>
              <a:t>prediction</a:t>
            </a:r>
            <a:r>
              <a:rPr lang="es-ES" dirty="0" smtClean="0">
                <a:solidFill>
                  <a:srgbClr val="000000"/>
                </a:solidFill>
              </a:rPr>
              <a:t> </a:t>
            </a:r>
            <a:r>
              <a:rPr lang="es-ES" dirty="0" err="1" smtClean="0">
                <a:solidFill>
                  <a:srgbClr val="000000"/>
                </a:solidFill>
              </a:rPr>
              <a:t>purposes</a:t>
            </a:r>
            <a:endParaRPr lang="es-ES" dirty="0"/>
          </a:p>
        </p:txBody>
      </p:sp>
      <p:graphicFrame>
        <p:nvGraphicFramePr>
          <p:cNvPr id="10" name="Tabla 9"/>
          <p:cNvGraphicFramePr>
            <a:graphicFrameLocks noGrp="1"/>
          </p:cNvGraphicFramePr>
          <p:nvPr>
            <p:extLst>
              <p:ext uri="{D42A27DB-BD31-4B8C-83A1-F6EECF244321}">
                <p14:modId xmlns:p14="http://schemas.microsoft.com/office/powerpoint/2010/main" val="1422688738"/>
              </p:ext>
            </p:extLst>
          </p:nvPr>
        </p:nvGraphicFramePr>
        <p:xfrm>
          <a:off x="7695952" y="3496766"/>
          <a:ext cx="4451530" cy="4535617"/>
        </p:xfrm>
        <a:graphic>
          <a:graphicData uri="http://schemas.openxmlformats.org/drawingml/2006/table">
            <a:tbl>
              <a:tblPr>
                <a:tableStyleId>{5C22544A-7EE6-4342-B048-85BDC9FD1C3A}</a:tableStyleId>
              </a:tblPr>
              <a:tblGrid>
                <a:gridCol w="2232248">
                  <a:extLst>
                    <a:ext uri="{9D8B030D-6E8A-4147-A177-3AD203B41FA5}">
                      <a16:colId xmlns:a16="http://schemas.microsoft.com/office/drawing/2014/main" val="261055671"/>
                    </a:ext>
                  </a:extLst>
                </a:gridCol>
                <a:gridCol w="936104">
                  <a:extLst>
                    <a:ext uri="{9D8B030D-6E8A-4147-A177-3AD203B41FA5}">
                      <a16:colId xmlns:a16="http://schemas.microsoft.com/office/drawing/2014/main" val="2237318307"/>
                    </a:ext>
                  </a:extLst>
                </a:gridCol>
                <a:gridCol w="1283178">
                  <a:extLst>
                    <a:ext uri="{9D8B030D-6E8A-4147-A177-3AD203B41FA5}">
                      <a16:colId xmlns:a16="http://schemas.microsoft.com/office/drawing/2014/main" val="4255827883"/>
                    </a:ext>
                  </a:extLst>
                </a:gridCol>
              </a:tblGrid>
              <a:tr h="355154">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b="1" u="none" strike="noStrike" dirty="0" err="1">
                          <a:effectLst/>
                        </a:rPr>
                        <a:t>param_cat_value</a:t>
                      </a:r>
                      <a:endParaRPr lang="es-ES" sz="1000" b="1"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b="1" u="none" strike="noStrike" dirty="0" err="1">
                          <a:effectLst/>
                        </a:rPr>
                        <a:t>label</a:t>
                      </a:r>
                      <a:endParaRPr lang="es-ES" sz="1000" b="1"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877033154"/>
                  </a:ext>
                </a:extLst>
              </a:tr>
              <a:tr h="141698">
                <a:tc>
                  <a:txBody>
                    <a:bodyPr/>
                    <a:lstStyle/>
                    <a:p>
                      <a:pPr algn="l" fontAlgn="b"/>
                      <a:r>
                        <a:rPr lang="es-ES" sz="1000" u="none" strike="noStrike">
                          <a:effectLst/>
                        </a:rPr>
                        <a:t>IF param_cat_name=="smoking_status"</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597966855"/>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0</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non-smoker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744296354"/>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1</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ex-smoker &lt; 1 year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176817237"/>
                  </a:ext>
                </a:extLst>
              </a:tr>
              <a:tr h="141698">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2</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n-US" sz="1000" u="none" strike="noStrike">
                          <a:effectLst/>
                        </a:rPr>
                        <a:t>ex-smoker &gt;= 1 year or unknown number of years</a:t>
                      </a:r>
                      <a:endParaRPr lang="en-U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299627631"/>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3</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n-US" sz="1000" u="none" strike="noStrike">
                          <a:effectLst/>
                        </a:rPr>
                        <a:t>smoker </a:t>
                      </a:r>
                      <a:r>
                        <a:rPr lang="en-US" sz="1000" u="none" strike="noStrike" smtClean="0">
                          <a:effectLst/>
                        </a:rPr>
                        <a:t>(&gt;= </a:t>
                      </a:r>
                      <a:r>
                        <a:rPr lang="en-US" sz="1000" u="none" strike="noStrike">
                          <a:effectLst/>
                        </a:rPr>
                        <a:t>1 cigar per day)</a:t>
                      </a:r>
                      <a:endParaRPr lang="en-U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479452366"/>
                  </a:ext>
                </a:extLst>
              </a:tr>
              <a:tr h="141698">
                <a:tc>
                  <a:txBody>
                    <a:bodyPr/>
                    <a:lstStyle/>
                    <a:p>
                      <a:pPr algn="l" fontAlgn="b"/>
                      <a:r>
                        <a:rPr lang="es-ES" sz="1000" u="none" strike="noStrike">
                          <a:effectLst/>
                        </a:rPr>
                        <a:t>IFparam_cat_name=="alcohol"</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618753427"/>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0</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does not drink</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610282975"/>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1</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moderate drinker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00778975"/>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2</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regular drinker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739507564"/>
                  </a:ext>
                </a:extLst>
              </a:tr>
              <a:tr h="141698">
                <a:tc>
                  <a:txBody>
                    <a:bodyPr/>
                    <a:lstStyle/>
                    <a:p>
                      <a:pPr algn="l" fontAlgn="b"/>
                      <a:r>
                        <a:rPr lang="es-ES" sz="1000" u="none" strike="noStrike">
                          <a:effectLst/>
                        </a:rPr>
                        <a:t>IF param_cat_name=="physical_activity"</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526898941"/>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0</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dirty="0" err="1" smtClean="0">
                          <a:effectLst/>
                        </a:rPr>
                        <a:t>Incapacity</a:t>
                      </a:r>
                      <a:endParaRPr lang="es-ES" sz="10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46642757"/>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1</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dirty="0">
                          <a:effectLst/>
                        </a:rPr>
                        <a:t>inactive</a:t>
                      </a:r>
                      <a:endParaRPr lang="es-ES" sz="10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813176168"/>
                  </a:ext>
                </a:extLst>
              </a:tr>
              <a:tr h="141698">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2</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partially active</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938867265"/>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3</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active</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005007221"/>
                  </a:ext>
                </a:extLst>
              </a:tr>
              <a:tr h="141698">
                <a:tc>
                  <a:txBody>
                    <a:bodyPr/>
                    <a:lstStyle/>
                    <a:p>
                      <a:pPr algn="l" fontAlgn="b"/>
                      <a:r>
                        <a:rPr lang="es-ES" sz="1000" u="none" strike="noStrike">
                          <a:effectLst/>
                        </a:rPr>
                        <a:t>IF param_cat_name=="vaccination_covid"</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807562838"/>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No</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842305822"/>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1</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BioNTech-Pfizer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88376674"/>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Moderna</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647114499"/>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3</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Astrazeneca</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356813724"/>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4</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Johnson-Johnson</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490981994"/>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5</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Novavax</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483157713"/>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6</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a:effectLst/>
                        </a:rPr>
                        <a:t>Yes, Other</a:t>
                      </a:r>
                      <a:endParaRPr lang="es-ES" sz="10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417185646"/>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1000" u="none" strike="noStrike" dirty="0">
                          <a:effectLst/>
                        </a:rPr>
                        <a:t>7</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1000" u="none" strike="noStrike" dirty="0">
                          <a:effectLst/>
                        </a:rPr>
                        <a:t>Yes, </a:t>
                      </a:r>
                      <a:r>
                        <a:rPr lang="es-ES" sz="1000" u="none" strike="noStrike" dirty="0" err="1">
                          <a:effectLst/>
                        </a:rPr>
                        <a:t>Unknown</a:t>
                      </a:r>
                      <a:r>
                        <a:rPr lang="es-ES" sz="1000" u="none" strike="noStrike" dirty="0">
                          <a:effectLst/>
                        </a:rPr>
                        <a:t> </a:t>
                      </a:r>
                      <a:r>
                        <a:rPr lang="es-ES" sz="1000" u="none" strike="noStrike" dirty="0" err="1">
                          <a:effectLst/>
                        </a:rPr>
                        <a:t>type</a:t>
                      </a:r>
                      <a:endParaRPr lang="es-ES" sz="10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717977076"/>
                  </a:ext>
                </a:extLst>
              </a:tr>
            </a:tbl>
          </a:graphicData>
        </a:graphic>
      </p:graphicFrame>
      <p:graphicFrame>
        <p:nvGraphicFramePr>
          <p:cNvPr id="14" name="Tabla 13"/>
          <p:cNvGraphicFramePr>
            <a:graphicFrameLocks noGrp="1"/>
          </p:cNvGraphicFramePr>
          <p:nvPr>
            <p:extLst>
              <p:ext uri="{D42A27DB-BD31-4B8C-83A1-F6EECF244321}">
                <p14:modId xmlns:p14="http://schemas.microsoft.com/office/powerpoint/2010/main" val="3415392815"/>
              </p:ext>
            </p:extLst>
          </p:nvPr>
        </p:nvGraphicFramePr>
        <p:xfrm>
          <a:off x="12208244" y="3851920"/>
          <a:ext cx="3381200" cy="2094972"/>
        </p:xfrm>
        <a:graphic>
          <a:graphicData uri="http://schemas.openxmlformats.org/drawingml/2006/table">
            <a:tbl>
              <a:tblPr>
                <a:tableStyleId>{5C22544A-7EE6-4342-B048-85BDC9FD1C3A}</a:tableStyleId>
              </a:tblPr>
              <a:tblGrid>
                <a:gridCol w="2160240">
                  <a:extLst>
                    <a:ext uri="{9D8B030D-6E8A-4147-A177-3AD203B41FA5}">
                      <a16:colId xmlns:a16="http://schemas.microsoft.com/office/drawing/2014/main" val="1040932551"/>
                    </a:ext>
                  </a:extLst>
                </a:gridCol>
                <a:gridCol w="480954">
                  <a:extLst>
                    <a:ext uri="{9D8B030D-6E8A-4147-A177-3AD203B41FA5}">
                      <a16:colId xmlns:a16="http://schemas.microsoft.com/office/drawing/2014/main" val="922464906"/>
                    </a:ext>
                  </a:extLst>
                </a:gridCol>
                <a:gridCol w="740006">
                  <a:extLst>
                    <a:ext uri="{9D8B030D-6E8A-4147-A177-3AD203B41FA5}">
                      <a16:colId xmlns:a16="http://schemas.microsoft.com/office/drawing/2014/main" val="3213419898"/>
                    </a:ext>
                  </a:extLst>
                </a:gridCol>
              </a:tblGrid>
              <a:tr h="141698">
                <a:tc>
                  <a:txBody>
                    <a:bodyPr/>
                    <a:lstStyle/>
                    <a:p>
                      <a:pPr algn="l" fontAlgn="b"/>
                      <a:r>
                        <a:rPr lang="es-ES" sz="1000" u="none" strike="noStrike" dirty="0">
                          <a:effectLst/>
                        </a:rPr>
                        <a:t>IF </a:t>
                      </a:r>
                      <a:r>
                        <a:rPr lang="es-ES" sz="1000" u="none" strike="noStrike" dirty="0" err="1">
                          <a:effectLst/>
                        </a:rPr>
                        <a:t>param_cat_name</a:t>
                      </a:r>
                      <a:r>
                        <a:rPr lang="es-ES" sz="1000" u="none" strike="noStrike" dirty="0">
                          <a:effectLst/>
                        </a:rPr>
                        <a:t>=="</a:t>
                      </a:r>
                      <a:r>
                        <a:rPr lang="es-ES" sz="1000" u="none" strike="noStrike" dirty="0" err="1">
                          <a:effectLst/>
                        </a:rPr>
                        <a:t>vaccination_flu</a:t>
                      </a:r>
                      <a:r>
                        <a:rPr lang="es-ES" sz="1000" u="none" strike="noStrike" dirty="0">
                          <a:effectLst/>
                        </a:rPr>
                        <a:t>"</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974208212"/>
                  </a:ext>
                </a:extLst>
              </a:tr>
              <a:tr h="141698">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0</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a:effectLst/>
                        </a:rPr>
                        <a:t>No</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523859496"/>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1</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a:effectLst/>
                        </a:rPr>
                        <a:t>Yes</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539512131"/>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288525163"/>
                  </a:ext>
                </a:extLst>
              </a:tr>
              <a:tr h="141698">
                <a:tc>
                  <a:txBody>
                    <a:bodyPr/>
                    <a:lstStyle/>
                    <a:p>
                      <a:pPr algn="l" fontAlgn="b"/>
                      <a:r>
                        <a:rPr lang="es-ES" sz="1000" u="none" strike="noStrike">
                          <a:effectLst/>
                        </a:rPr>
                        <a:t>IF param_cat_name== "family_history_CVD"</a:t>
                      </a:r>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639508055"/>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0</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a:effectLst/>
                        </a:rPr>
                        <a:t>No</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1853035876"/>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1</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a:effectLst/>
                        </a:rPr>
                        <a:t>Yes</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585911597"/>
                  </a:ext>
                </a:extLst>
              </a:tr>
              <a:tr h="141698">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2578914946"/>
                  </a:ext>
                </a:extLst>
              </a:tr>
              <a:tr h="141698">
                <a:tc>
                  <a:txBody>
                    <a:bodyPr/>
                    <a:lstStyle/>
                    <a:p>
                      <a:pPr algn="l" fontAlgn="b"/>
                      <a:r>
                        <a:rPr lang="es-ES" sz="1000" u="none" strike="noStrike" dirty="0">
                          <a:effectLst/>
                        </a:rPr>
                        <a:t>IF </a:t>
                      </a:r>
                      <a:r>
                        <a:rPr lang="es-ES" sz="1000" u="none" strike="noStrike" dirty="0" err="1">
                          <a:effectLst/>
                        </a:rPr>
                        <a:t>param_cat_name</a:t>
                      </a:r>
                      <a:r>
                        <a:rPr lang="es-ES" sz="1000" u="none" strike="noStrike" dirty="0">
                          <a:effectLst/>
                        </a:rPr>
                        <a:t>== "</a:t>
                      </a:r>
                      <a:r>
                        <a:rPr lang="es-ES" sz="1000" u="none" strike="noStrike" dirty="0" err="1">
                          <a:effectLst/>
                        </a:rPr>
                        <a:t>working_status</a:t>
                      </a:r>
                      <a:r>
                        <a:rPr lang="es-ES" sz="1000" u="none" strike="noStrike" dirty="0">
                          <a:effectLst/>
                        </a:rPr>
                        <a:t>"</a:t>
                      </a:r>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627861569"/>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0</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err="1">
                          <a:effectLst/>
                        </a:rPr>
                        <a:t>Working</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902535888"/>
                  </a:ext>
                </a:extLst>
              </a:tr>
              <a:tr h="141698">
                <a:tc>
                  <a:txBody>
                    <a:bodyPr/>
                    <a:lstStyle/>
                    <a:p>
                      <a:pPr algn="l" fontAlgn="b"/>
                      <a:endParaRPr lang="es-ES" sz="1000" b="0" i="0" u="none" strike="noStrike">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dirty="0">
                          <a:effectLst/>
                        </a:rPr>
                        <a:t>1</a:t>
                      </a:r>
                      <a:endParaRPr lang="es-ES" sz="900" b="0" i="0" u="none" strike="noStrike" dirty="0">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err="1">
                          <a:effectLst/>
                        </a:rPr>
                        <a:t>Unemployed</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781468357"/>
                  </a:ext>
                </a:extLst>
              </a:tr>
              <a:tr h="141698">
                <a:tc>
                  <a:txBody>
                    <a:bodyPr/>
                    <a:lstStyle/>
                    <a:p>
                      <a:pPr algn="l" fontAlgn="b"/>
                      <a:endParaRPr lang="es-ES" sz="1000" b="0" i="0" u="none" strike="noStrike" dirty="0">
                        <a:solidFill>
                          <a:srgbClr val="000000"/>
                        </a:solidFill>
                        <a:effectLst/>
                        <a:latin typeface="Arial" panose="020B0604020202020204" pitchFamily="34" charset="0"/>
                      </a:endParaRPr>
                    </a:p>
                  </a:txBody>
                  <a:tcPr marL="9481" marR="9481" marT="9481" marB="0" anchor="b"/>
                </a:tc>
                <a:tc>
                  <a:txBody>
                    <a:bodyPr/>
                    <a:lstStyle/>
                    <a:p>
                      <a:pPr algn="r" fontAlgn="b"/>
                      <a:r>
                        <a:rPr lang="es-ES" sz="900" u="none" strike="noStrike">
                          <a:effectLst/>
                        </a:rPr>
                        <a:t>2</a:t>
                      </a:r>
                      <a:endParaRPr lang="es-ES" sz="900" b="0" i="0" u="none" strike="noStrike">
                        <a:solidFill>
                          <a:srgbClr val="000000"/>
                        </a:solidFill>
                        <a:effectLst/>
                        <a:latin typeface="Arial" panose="020B0604020202020204" pitchFamily="34" charset="0"/>
                      </a:endParaRPr>
                    </a:p>
                  </a:txBody>
                  <a:tcPr marL="9481" marR="9481" marT="9481" marB="0" anchor="b"/>
                </a:tc>
                <a:tc>
                  <a:txBody>
                    <a:bodyPr/>
                    <a:lstStyle/>
                    <a:p>
                      <a:pPr algn="l" fontAlgn="b"/>
                      <a:r>
                        <a:rPr lang="es-ES" sz="900" u="none" strike="noStrike" dirty="0" err="1">
                          <a:effectLst/>
                        </a:rPr>
                        <a:t>Pensioner</a:t>
                      </a:r>
                      <a:endParaRPr lang="es-ES" sz="900" b="0" i="0" u="none" strike="noStrike" dirty="0">
                        <a:solidFill>
                          <a:srgbClr val="000000"/>
                        </a:solidFill>
                        <a:effectLst/>
                        <a:latin typeface="Arial" panose="020B0604020202020204" pitchFamily="34" charset="0"/>
                      </a:endParaRPr>
                    </a:p>
                  </a:txBody>
                  <a:tcPr marL="9481" marR="9481" marT="9481" marB="0" anchor="b"/>
                </a:tc>
                <a:extLst>
                  <a:ext uri="{0D108BD9-81ED-4DB2-BD59-A6C34878D82A}">
                    <a16:rowId xmlns:a16="http://schemas.microsoft.com/office/drawing/2014/main" val="3016562849"/>
                  </a:ext>
                </a:extLst>
              </a:tr>
            </a:tbl>
          </a:graphicData>
        </a:graphic>
      </p:graphicFrame>
    </p:spTree>
    <p:extLst>
      <p:ext uri="{BB962C8B-B14F-4D97-AF65-F5344CB8AC3E}">
        <p14:creationId xmlns:p14="http://schemas.microsoft.com/office/powerpoint/2010/main" val="18933581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4 DM_COMORB</a:t>
            </a:r>
            <a:endParaRPr lang="es-ES" b="1" dirty="0">
              <a:ln w="22225">
                <a:solidFill>
                  <a:schemeClr val="accent2"/>
                </a:solidFill>
                <a:prstDash val="solid"/>
              </a:ln>
              <a:solidFill>
                <a:schemeClr val="accent2">
                  <a:lumMod val="40000"/>
                  <a:lumOff val="60000"/>
                </a:schemeClr>
              </a:solidFill>
              <a:effectLst/>
            </a:endParaRPr>
          </a:p>
        </p:txBody>
      </p:sp>
      <p:graphicFrame>
        <p:nvGraphicFramePr>
          <p:cNvPr id="6" name="Tabla 5"/>
          <p:cNvGraphicFramePr>
            <a:graphicFrameLocks noGrp="1"/>
          </p:cNvGraphicFramePr>
          <p:nvPr>
            <p:extLst>
              <p:ext uri="{D42A27DB-BD31-4B8C-83A1-F6EECF244321}">
                <p14:modId xmlns:p14="http://schemas.microsoft.com/office/powerpoint/2010/main" val="2906183952"/>
              </p:ext>
            </p:extLst>
          </p:nvPr>
        </p:nvGraphicFramePr>
        <p:xfrm>
          <a:off x="3724500" y="6987263"/>
          <a:ext cx="11772901" cy="904875"/>
        </p:xfrm>
        <a:graphic>
          <a:graphicData uri="http://schemas.openxmlformats.org/drawingml/2006/table">
            <a:tbl>
              <a:tblPr>
                <a:tableStyleId>{5C22544A-7EE6-4342-B048-85BDC9FD1C3A}</a:tableStyleId>
              </a:tblPr>
              <a:tblGrid>
                <a:gridCol w="4820951">
                  <a:extLst>
                    <a:ext uri="{9D8B030D-6E8A-4147-A177-3AD203B41FA5}">
                      <a16:colId xmlns:a16="http://schemas.microsoft.com/office/drawing/2014/main" val="853985721"/>
                    </a:ext>
                  </a:extLst>
                </a:gridCol>
                <a:gridCol w="2353310">
                  <a:extLst>
                    <a:ext uri="{9D8B030D-6E8A-4147-A177-3AD203B41FA5}">
                      <a16:colId xmlns:a16="http://schemas.microsoft.com/office/drawing/2014/main" val="3226784121"/>
                    </a:ext>
                  </a:extLst>
                </a:gridCol>
                <a:gridCol w="4598640">
                  <a:extLst>
                    <a:ext uri="{9D8B030D-6E8A-4147-A177-3AD203B41FA5}">
                      <a16:colId xmlns:a16="http://schemas.microsoft.com/office/drawing/2014/main" val="3761176307"/>
                    </a:ext>
                  </a:extLst>
                </a:gridCol>
              </a:tblGrid>
              <a:tr h="180975">
                <a:tc gridSpan="2">
                  <a:txBody>
                    <a:bodyPr/>
                    <a:lstStyle/>
                    <a:p>
                      <a:pPr algn="l" fontAlgn="ctr"/>
                      <a:r>
                        <a:rPr lang="es-ES" sz="1000" u="sng" strike="noStrike" dirty="0" smtClean="0">
                          <a:effectLst/>
                          <a:hlinkClick r:id="rId3"/>
                        </a:rPr>
                        <a:t>https://github.com/ibaitamayo/BARDENA/blob/main/paquetes_R/Comorbilidades_0.2.01.tar.gz</a:t>
                      </a:r>
                      <a:endParaRPr lang="es-ES" sz="1000" b="0" i="0" u="sng" strike="noStrike" dirty="0">
                        <a:solidFill>
                          <a:srgbClr val="1155CC"/>
                        </a:solidFill>
                        <a:effectLst/>
                        <a:latin typeface="Arial" panose="020B0604020202020204" pitchFamily="34" charset="0"/>
                      </a:endParaRPr>
                    </a:p>
                  </a:txBody>
                  <a:tcPr marL="9525" marR="9525" marT="9525" marB="0" anchor="ctr"/>
                </a:tc>
                <a:tc hMerge="1">
                  <a:txBody>
                    <a:bodyPr/>
                    <a:lstStyle/>
                    <a:p>
                      <a:endParaRPr lang="es-ES"/>
                    </a:p>
                  </a:txBody>
                  <a:tcPr/>
                </a:tc>
                <a:tc>
                  <a:txBody>
                    <a:bodyPr/>
                    <a:lstStyle/>
                    <a:p>
                      <a:pPr algn="l" fontAlgn="b"/>
                      <a:r>
                        <a:rPr lang="en-US" sz="1000" u="none" strike="noStrike">
                          <a:effectLst/>
                        </a:rPr>
                        <a:t>library to create charlson and exixhauser with CIAPs, ICD9 and ICD10 codes </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241074094"/>
                  </a:ext>
                </a:extLst>
              </a:tr>
              <a:tr h="180975">
                <a:tc gridSpan="2">
                  <a:txBody>
                    <a:bodyPr/>
                    <a:lstStyle/>
                    <a:p>
                      <a:pPr algn="l" fontAlgn="ctr"/>
                      <a:r>
                        <a:rPr lang="es-ES" sz="1000" u="sng" strike="noStrike">
                          <a:effectLst/>
                          <a:hlinkClick r:id="rId4"/>
                        </a:rPr>
                        <a:t>https://mran.microsoft.com/snapshot/2018-03-12/web/packages/comorbidity/vignettes/comorbidityscores.html</a:t>
                      </a:r>
                      <a:endParaRPr lang="es-ES" sz="1000" b="0" i="0" u="sng" strike="noStrike">
                        <a:solidFill>
                          <a:srgbClr val="1155CC"/>
                        </a:solidFill>
                        <a:effectLst/>
                        <a:latin typeface="Arial" panose="020B0604020202020204" pitchFamily="34" charset="0"/>
                      </a:endParaRPr>
                    </a:p>
                  </a:txBody>
                  <a:tcPr marL="9525" marR="9525" marT="9525" marB="0" anchor="ctr"/>
                </a:tc>
                <a:tc hMerge="1">
                  <a:txBody>
                    <a:bodyPr/>
                    <a:lstStyle/>
                    <a:p>
                      <a:endParaRPr lang="es-ES"/>
                    </a:p>
                  </a:txBody>
                  <a:tcPr/>
                </a:tc>
                <a:tc>
                  <a:txBody>
                    <a:bodyPr/>
                    <a:lstStyle/>
                    <a:p>
                      <a:pPr algn="l" fontAlgn="b"/>
                      <a:r>
                        <a:rPr lang="en-US" sz="1000" u="none" strike="noStrike">
                          <a:effectLst/>
                        </a:rPr>
                        <a:t>codes included in charlson and elixhauser</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32203891"/>
                  </a:ext>
                </a:extLst>
              </a:tr>
              <a:tr h="180975">
                <a:tc>
                  <a:txBody>
                    <a:bodyPr/>
                    <a:lstStyle/>
                    <a:p>
                      <a:pPr algn="l" fontAlgn="b"/>
                      <a:r>
                        <a:rPr lang="es-ES" sz="1000" u="sng" strike="noStrike">
                          <a:effectLst/>
                          <a:hlinkClick r:id="rId5"/>
                        </a:rPr>
                        <a:t>https://web.archive.org/web/20140917103733/http://www.spapex.es/pdf/ciap_2_esp.pdf</a:t>
                      </a:r>
                      <a:endParaRPr lang="es-ES" sz="1000" b="0" i="0" u="sng" strike="noStrike">
                        <a:solidFill>
                          <a:srgbClr val="1155CC"/>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total CIAPs list</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29430585"/>
                  </a:ext>
                </a:extLst>
              </a:tr>
              <a:tr h="180975">
                <a:tc gridSpan="2">
                  <a:txBody>
                    <a:bodyPr/>
                    <a:lstStyle/>
                    <a:p>
                      <a:pPr algn="l" fontAlgn="b"/>
                      <a:r>
                        <a:rPr lang="es-ES" sz="1000" u="sng" strike="noStrike">
                          <a:effectLst/>
                          <a:hlinkClick r:id="rId6"/>
                        </a:rPr>
                        <a:t>https://www.sanidad.gob.es/estadEstudios/estadisticas/estadisticas/estMinisterio/SIAP/map_cie9mc_cie10_ciap2.htm</a:t>
                      </a:r>
                      <a:endParaRPr lang="es-ES" sz="1000" b="0" i="0" u="sng" strike="noStrike">
                        <a:solidFill>
                          <a:srgbClr val="1155CC"/>
                        </a:solidFill>
                        <a:effectLst/>
                        <a:latin typeface="Arial" panose="020B0604020202020204" pitchFamily="34" charset="0"/>
                      </a:endParaRPr>
                    </a:p>
                  </a:txBody>
                  <a:tcPr marL="9525" marR="9525" marT="9525" marB="0" anchor="b"/>
                </a:tc>
                <a:tc hMerge="1">
                  <a:txBody>
                    <a:bodyPr/>
                    <a:lstStyle/>
                    <a:p>
                      <a:endParaRPr lang="es-ES"/>
                    </a:p>
                  </a:txBody>
                  <a:tcPr/>
                </a:tc>
                <a:tc>
                  <a:txBody>
                    <a:bodyPr/>
                    <a:lstStyle/>
                    <a:p>
                      <a:pPr algn="l" fontAlgn="b"/>
                      <a:r>
                        <a:rPr lang="es-ES" sz="1000" u="none" strike="noStrike">
                          <a:effectLst/>
                        </a:rPr>
                        <a:t>mapping</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907553919"/>
                  </a:ext>
                </a:extLst>
              </a:tr>
              <a:tr h="180975">
                <a:tc>
                  <a:txBody>
                    <a:bodyPr/>
                    <a:lstStyle/>
                    <a:p>
                      <a:pPr algn="l" fontAlgn="b"/>
                      <a:r>
                        <a:rPr lang="es-ES" sz="1000" u="sng" strike="noStrike">
                          <a:effectLst/>
                          <a:hlinkClick r:id="rId7"/>
                        </a:rPr>
                        <a:t>https://www.hcup-us.ahrq.gov/toolssoftware/comorbidityicd10/comorbidity_icd10.jsp</a:t>
                      </a:r>
                      <a:endParaRPr lang="es-ES" sz="1000" b="0" i="0" u="sng" strike="noStrike">
                        <a:solidFill>
                          <a:srgbClr val="1155CC"/>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AHRQ </a:t>
                      </a:r>
                      <a:r>
                        <a:rPr lang="es-ES" sz="1000" u="none" strike="noStrike" dirty="0" err="1">
                          <a:effectLst/>
                        </a:rPr>
                        <a:t>information</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92501682"/>
                  </a:ext>
                </a:extLst>
              </a:tr>
            </a:tbl>
          </a:graphicData>
        </a:graphic>
      </p:graphicFrame>
      <p:sp>
        <p:nvSpPr>
          <p:cNvPr id="7" name="CuadroTexto 6"/>
          <p:cNvSpPr txBox="1"/>
          <p:nvPr/>
        </p:nvSpPr>
        <p:spPr>
          <a:xfrm>
            <a:off x="3663504" y="6516216"/>
            <a:ext cx="2367058" cy="369332"/>
          </a:xfrm>
          <a:prstGeom prst="rect">
            <a:avLst/>
          </a:prstGeom>
          <a:noFill/>
        </p:spPr>
        <p:txBody>
          <a:bodyPr wrap="none" rtlCol="0">
            <a:spAutoFit/>
          </a:bodyPr>
          <a:lstStyle/>
          <a:p>
            <a:r>
              <a:rPr lang="es-ES_tradnl" dirty="0" err="1" smtClean="0"/>
              <a:t>Information</a:t>
            </a:r>
            <a:r>
              <a:rPr lang="es-ES_tradnl" dirty="0" smtClean="0"/>
              <a:t> of </a:t>
            </a:r>
            <a:r>
              <a:rPr lang="es-ES_tradnl" dirty="0" err="1" smtClean="0"/>
              <a:t>interest</a:t>
            </a:r>
            <a:r>
              <a:rPr lang="es-ES_tradnl" dirty="0" smtClean="0"/>
              <a:t> </a:t>
            </a:r>
            <a:endParaRPr lang="es-ES" dirty="0"/>
          </a:p>
        </p:txBody>
      </p:sp>
      <p:sp>
        <p:nvSpPr>
          <p:cNvPr id="11" name="CuadroTexto 10"/>
          <p:cNvSpPr txBox="1"/>
          <p:nvPr/>
        </p:nvSpPr>
        <p:spPr>
          <a:xfrm>
            <a:off x="3659934" y="3804384"/>
            <a:ext cx="2244038" cy="923330"/>
          </a:xfrm>
          <a:prstGeom prst="rect">
            <a:avLst/>
          </a:prstGeom>
          <a:noFill/>
        </p:spPr>
        <p:txBody>
          <a:bodyPr wrap="square" rtlCol="0">
            <a:spAutoFit/>
          </a:bodyPr>
          <a:lstStyle/>
          <a:p>
            <a:r>
              <a:rPr lang="es-ES_tradnl" b="1" dirty="0" err="1">
                <a:solidFill>
                  <a:srgbClr val="C00000"/>
                </a:solidFill>
              </a:rPr>
              <a:t>c</a:t>
            </a:r>
            <a:r>
              <a:rPr lang="es-ES_tradnl" b="1" dirty="0" err="1" smtClean="0">
                <a:solidFill>
                  <a:srgbClr val="C00000"/>
                </a:solidFill>
              </a:rPr>
              <a:t>omorb_code</a:t>
            </a:r>
            <a:endParaRPr lang="es-ES_tradnl" dirty="0" smtClean="0"/>
          </a:p>
          <a:p>
            <a:r>
              <a:rPr lang="es-ES_tradnl" dirty="0" err="1" smtClean="0"/>
              <a:t>Include</a:t>
            </a:r>
            <a:r>
              <a:rPr lang="es-ES_tradnl" dirty="0" smtClean="0"/>
              <a:t> </a:t>
            </a:r>
            <a:r>
              <a:rPr lang="es-ES_tradnl" dirty="0" err="1" smtClean="0"/>
              <a:t>if</a:t>
            </a:r>
            <a:r>
              <a:rPr lang="es-ES_tradnl" dirty="0" smtClean="0"/>
              <a:t> </a:t>
            </a:r>
            <a:r>
              <a:rPr lang="es-ES_tradnl" dirty="0" err="1" smtClean="0"/>
              <a:t>present</a:t>
            </a:r>
            <a:r>
              <a:rPr lang="es-ES_tradnl" dirty="0" smtClean="0"/>
              <a:t> in </a:t>
            </a:r>
          </a:p>
          <a:p>
            <a:r>
              <a:rPr lang="es-ES_tradnl" dirty="0" err="1" smtClean="0"/>
              <a:t>the</a:t>
            </a:r>
            <a:r>
              <a:rPr lang="es-ES_tradnl" dirty="0" smtClean="0"/>
              <a:t> </a:t>
            </a:r>
            <a:r>
              <a:rPr lang="es-ES_tradnl" dirty="0" err="1" smtClean="0"/>
              <a:t>list</a:t>
            </a:r>
            <a:r>
              <a:rPr lang="es-ES_tradnl" dirty="0" smtClean="0"/>
              <a:t> of </a:t>
            </a:r>
            <a:r>
              <a:rPr lang="es-ES_tradnl" b="1" dirty="0" smtClean="0">
                <a:solidFill>
                  <a:srgbClr val="FF0000"/>
                </a:solidFill>
              </a:rPr>
              <a:t>annex7</a:t>
            </a:r>
            <a:endParaRPr lang="es-ES" b="1" dirty="0">
              <a:solidFill>
                <a:srgbClr val="FF0000"/>
              </a:solidFill>
            </a:endParaRPr>
          </a:p>
        </p:txBody>
      </p:sp>
      <p:cxnSp>
        <p:nvCxnSpPr>
          <p:cNvPr id="14" name="Conector recto de flecha 13"/>
          <p:cNvCxnSpPr/>
          <p:nvPr/>
        </p:nvCxnSpPr>
        <p:spPr>
          <a:xfrm>
            <a:off x="5751736" y="4419333"/>
            <a:ext cx="1536022" cy="2658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ángulo 15"/>
          <p:cNvSpPr/>
          <p:nvPr/>
        </p:nvSpPr>
        <p:spPr>
          <a:xfrm>
            <a:off x="7838646" y="3090395"/>
            <a:ext cx="932884" cy="369332"/>
          </a:xfrm>
          <a:prstGeom prst="rect">
            <a:avLst/>
          </a:prstGeom>
        </p:spPr>
        <p:txBody>
          <a:bodyPr wrap="none">
            <a:spAutoFit/>
          </a:bodyPr>
          <a:lstStyle/>
          <a:p>
            <a:r>
              <a:rPr lang="es-ES_tradnl" b="1" dirty="0" smtClean="0">
                <a:solidFill>
                  <a:srgbClr val="FF0000"/>
                </a:solidFill>
              </a:rPr>
              <a:t>annex7 </a:t>
            </a:r>
            <a:endParaRPr lang="es-ES" b="1" dirty="0">
              <a:solidFill>
                <a:srgbClr val="FF0000"/>
              </a:solidFill>
            </a:endParaRPr>
          </a:p>
        </p:txBody>
      </p:sp>
      <p:sp>
        <p:nvSpPr>
          <p:cNvPr id="21" name="Rectángulo 20"/>
          <p:cNvSpPr/>
          <p:nvPr/>
        </p:nvSpPr>
        <p:spPr>
          <a:xfrm>
            <a:off x="783184" y="8269984"/>
            <a:ext cx="14689632" cy="369332"/>
          </a:xfrm>
          <a:prstGeom prst="rect">
            <a:avLst/>
          </a:prstGeom>
        </p:spPr>
        <p:txBody>
          <a:bodyPr wrap="square">
            <a:spAutoFit/>
          </a:bodyPr>
          <a:lstStyle/>
          <a:p>
            <a:r>
              <a:rPr lang="en-US" dirty="0">
                <a:solidFill>
                  <a:srgbClr val="000000"/>
                </a:solidFill>
                <a:latin typeface="Arial" panose="020B0604020202020204" pitchFamily="34" charset="0"/>
              </a:rPr>
              <a:t>There can be as many rows </a:t>
            </a:r>
            <a:r>
              <a:rPr lang="en-US" dirty="0" smtClean="0">
                <a:solidFill>
                  <a:srgbClr val="000000"/>
                </a:solidFill>
                <a:latin typeface="Arial" panose="020B0604020202020204" pitchFamily="34" charset="0"/>
              </a:rPr>
              <a:t>per patient as codes opened before 31/12/2022 (regardless when they were opened) </a:t>
            </a:r>
            <a:endParaRPr lang="es-ES" dirty="0"/>
          </a:p>
        </p:txBody>
      </p:sp>
      <p:sp>
        <p:nvSpPr>
          <p:cNvPr id="22" name="Rectángulo 21"/>
          <p:cNvSpPr/>
          <p:nvPr/>
        </p:nvSpPr>
        <p:spPr>
          <a:xfrm>
            <a:off x="783184" y="1686010"/>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4</a:t>
            </a:r>
            <a:endParaRPr lang="es-ES" sz="2400" b="1" cap="none" spc="0" dirty="0">
              <a:ln w="22225">
                <a:solidFill>
                  <a:schemeClr val="accent2"/>
                </a:solidFill>
                <a:prstDash val="solid"/>
              </a:ln>
              <a:solidFill>
                <a:schemeClr val="accent2">
                  <a:lumMod val="40000"/>
                  <a:lumOff val="60000"/>
                </a:schemeClr>
              </a:solidFill>
              <a:effectLst/>
            </a:endParaRPr>
          </a:p>
        </p:txBody>
      </p:sp>
      <p:graphicFrame>
        <p:nvGraphicFramePr>
          <p:cNvPr id="2" name="Tabla 1"/>
          <p:cNvGraphicFramePr>
            <a:graphicFrameLocks noGrp="1"/>
          </p:cNvGraphicFramePr>
          <p:nvPr>
            <p:extLst>
              <p:ext uri="{D42A27DB-BD31-4B8C-83A1-F6EECF244321}">
                <p14:modId xmlns:p14="http://schemas.microsoft.com/office/powerpoint/2010/main" val="3728452443"/>
              </p:ext>
            </p:extLst>
          </p:nvPr>
        </p:nvGraphicFramePr>
        <p:xfrm>
          <a:off x="1431256" y="1656824"/>
          <a:ext cx="14185576" cy="1833691"/>
        </p:xfrm>
        <a:graphic>
          <a:graphicData uri="http://schemas.openxmlformats.org/drawingml/2006/table">
            <a:tbl>
              <a:tblPr>
                <a:tableStyleId>{5C22544A-7EE6-4342-B048-85BDC9FD1C3A}</a:tableStyleId>
              </a:tblPr>
              <a:tblGrid>
                <a:gridCol w="485165">
                  <a:extLst>
                    <a:ext uri="{9D8B030D-6E8A-4147-A177-3AD203B41FA5}">
                      <a16:colId xmlns:a16="http://schemas.microsoft.com/office/drawing/2014/main" val="1684241165"/>
                    </a:ext>
                  </a:extLst>
                </a:gridCol>
                <a:gridCol w="1171019">
                  <a:extLst>
                    <a:ext uri="{9D8B030D-6E8A-4147-A177-3AD203B41FA5}">
                      <a16:colId xmlns:a16="http://schemas.microsoft.com/office/drawing/2014/main" val="2587300160"/>
                    </a:ext>
                  </a:extLst>
                </a:gridCol>
                <a:gridCol w="2492531">
                  <a:extLst>
                    <a:ext uri="{9D8B030D-6E8A-4147-A177-3AD203B41FA5}">
                      <a16:colId xmlns:a16="http://schemas.microsoft.com/office/drawing/2014/main" val="1212079925"/>
                    </a:ext>
                  </a:extLst>
                </a:gridCol>
                <a:gridCol w="551324">
                  <a:extLst>
                    <a:ext uri="{9D8B030D-6E8A-4147-A177-3AD203B41FA5}">
                      <a16:colId xmlns:a16="http://schemas.microsoft.com/office/drawing/2014/main" val="968281239"/>
                    </a:ext>
                  </a:extLst>
                </a:gridCol>
                <a:gridCol w="620239">
                  <a:extLst>
                    <a:ext uri="{9D8B030D-6E8A-4147-A177-3AD203B41FA5}">
                      <a16:colId xmlns:a16="http://schemas.microsoft.com/office/drawing/2014/main" val="1678799769"/>
                    </a:ext>
                  </a:extLst>
                </a:gridCol>
                <a:gridCol w="759255">
                  <a:extLst>
                    <a:ext uri="{9D8B030D-6E8A-4147-A177-3AD203B41FA5}">
                      <a16:colId xmlns:a16="http://schemas.microsoft.com/office/drawing/2014/main" val="4218319819"/>
                    </a:ext>
                  </a:extLst>
                </a:gridCol>
                <a:gridCol w="300224">
                  <a:extLst>
                    <a:ext uri="{9D8B030D-6E8A-4147-A177-3AD203B41FA5}">
                      <a16:colId xmlns:a16="http://schemas.microsoft.com/office/drawing/2014/main" val="1297957869"/>
                    </a:ext>
                  </a:extLst>
                </a:gridCol>
                <a:gridCol w="1256085">
                  <a:extLst>
                    <a:ext uri="{9D8B030D-6E8A-4147-A177-3AD203B41FA5}">
                      <a16:colId xmlns:a16="http://schemas.microsoft.com/office/drawing/2014/main" val="626333189"/>
                    </a:ext>
                  </a:extLst>
                </a:gridCol>
                <a:gridCol w="3547497">
                  <a:extLst>
                    <a:ext uri="{9D8B030D-6E8A-4147-A177-3AD203B41FA5}">
                      <a16:colId xmlns:a16="http://schemas.microsoft.com/office/drawing/2014/main" val="1650423314"/>
                    </a:ext>
                  </a:extLst>
                </a:gridCol>
                <a:gridCol w="3002237">
                  <a:extLst>
                    <a:ext uri="{9D8B030D-6E8A-4147-A177-3AD203B41FA5}">
                      <a16:colId xmlns:a16="http://schemas.microsoft.com/office/drawing/2014/main" val="2465020219"/>
                    </a:ext>
                  </a:extLst>
                </a:gridCol>
              </a:tblGrid>
              <a:tr h="139009">
                <a:tc>
                  <a:txBody>
                    <a:bodyPr/>
                    <a:lstStyle/>
                    <a:p>
                      <a:pPr algn="l" fontAlgn="b"/>
                      <a:r>
                        <a:rPr lang="es-ES" sz="1100" b="1" u="none" strike="noStrike" dirty="0" err="1">
                          <a:effectLst/>
                        </a:rPr>
                        <a:t>entity</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variable_label</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variable_description</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encoding</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var_format</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variable_type</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units</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requirement_level</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variable_validation_rules</a:t>
                      </a:r>
                      <a:endParaRPr lang="es-ES" sz="1100" b="1"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s-ES" sz="1100" b="1" u="none" strike="noStrike" dirty="0" err="1">
                          <a:effectLst/>
                        </a:rPr>
                        <a:t>observations</a:t>
                      </a:r>
                      <a:endParaRPr lang="es-ES" sz="1100" b="1" i="0" u="none" strike="noStrike" dirty="0">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3043220210"/>
                  </a:ext>
                </a:extLst>
              </a:tr>
              <a:tr h="139009">
                <a:tc>
                  <a:txBody>
                    <a:bodyPr/>
                    <a:lstStyle/>
                    <a:p>
                      <a:pPr algn="l" fontAlgn="b"/>
                      <a:r>
                        <a:rPr lang="es-ES" sz="1100" u="none" strike="noStrike">
                          <a:effectLst/>
                        </a:rPr>
                        <a:t>comorb</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patient_id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Patient identification code</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2483565864"/>
                  </a:ext>
                </a:extLst>
              </a:tr>
              <a:tr h="451686">
                <a:tc>
                  <a:txBody>
                    <a:bodyPr/>
                    <a:lstStyle/>
                    <a:p>
                      <a:pPr algn="l" fontAlgn="b"/>
                      <a:r>
                        <a:rPr lang="es-ES" sz="1100" u="none" strike="noStrike">
                          <a:effectLst/>
                        </a:rPr>
                        <a:t>comorb</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comorb_codif</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a:effectLst/>
                        </a:rPr>
                        <a:t>Disease classification system the code is refered to</a:t>
                      </a:r>
                      <a:endParaRPr lang="en-U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err="1">
                          <a:effectLst/>
                        </a:rPr>
                        <a:t>categorical</a:t>
                      </a:r>
                      <a:r>
                        <a:rPr lang="es-ES" sz="1100" u="none" strike="noStrike" dirty="0">
                          <a:effectLst/>
                        </a:rPr>
                        <a:t> </a:t>
                      </a:r>
                      <a:endParaRPr lang="es-E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dirty="0">
                          <a:effectLst/>
                        </a:rPr>
                        <a:t>Values  ("ICD9", "ICD10" or "CIAP2")</a:t>
                      </a:r>
                      <a:endParaRPr lang="en-U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944942367"/>
                  </a:ext>
                </a:extLst>
              </a:tr>
              <a:tr h="139009">
                <a:tc>
                  <a:txBody>
                    <a:bodyPr/>
                    <a:lstStyle/>
                    <a:p>
                      <a:pPr algn="l" fontAlgn="b"/>
                      <a:r>
                        <a:rPr lang="es-ES" sz="1100" u="none" strike="noStrike">
                          <a:effectLst/>
                        </a:rPr>
                        <a:t>comorb</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err="1">
                          <a:solidFill>
                            <a:srgbClr val="C00000"/>
                          </a:solidFill>
                          <a:effectLst/>
                        </a:rPr>
                        <a:t>comorb_code</a:t>
                      </a:r>
                      <a:endParaRPr lang="es-ES" sz="1100" b="0" i="0" u="none" strike="noStrike" dirty="0">
                        <a:solidFill>
                          <a:srgbClr val="C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Disease code</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err="1">
                          <a:effectLst/>
                        </a:rPr>
                        <a:t>categorical</a:t>
                      </a:r>
                      <a:r>
                        <a:rPr lang="es-ES" sz="1100" u="none" strike="noStrike" dirty="0">
                          <a:effectLst/>
                        </a:rPr>
                        <a:t> </a:t>
                      </a:r>
                      <a:endParaRPr lang="es-E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dirty="0">
                          <a:effectLst/>
                        </a:rPr>
                        <a:t>See </a:t>
                      </a:r>
                      <a:r>
                        <a:rPr lang="en-US" sz="1100" b="1" u="none" strike="noStrike" dirty="0">
                          <a:solidFill>
                            <a:srgbClr val="FF0000"/>
                          </a:solidFill>
                          <a:effectLst/>
                        </a:rPr>
                        <a:t>annex7</a:t>
                      </a:r>
                      <a:r>
                        <a:rPr lang="en-US" sz="1100" u="none" strike="noStrike" dirty="0">
                          <a:effectLst/>
                        </a:rPr>
                        <a:t> for full listing</a:t>
                      </a:r>
                      <a:endParaRPr lang="en-U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987338811"/>
                  </a:ext>
                </a:extLst>
              </a:tr>
              <a:tr h="310725">
                <a:tc>
                  <a:txBody>
                    <a:bodyPr/>
                    <a:lstStyle/>
                    <a:p>
                      <a:pPr algn="l" fontAlgn="b"/>
                      <a:r>
                        <a:rPr lang="es-ES" sz="1100" u="none" strike="noStrike">
                          <a:effectLst/>
                        </a:rPr>
                        <a:t>comorb</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comorb_date_ini</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a:effectLst/>
                        </a:rPr>
                        <a:t>Date when the disease was diagnosed</a:t>
                      </a:r>
                      <a:endParaRPr lang="en-U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iso-8601</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date</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a:effectLst/>
                        </a:rPr>
                        <a:t>date </a:t>
                      </a:r>
                      <a:endParaRPr lang="es-E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a:effectLst/>
                        </a:rPr>
                        <a:t>&lt;= </a:t>
                      </a:r>
                      <a:r>
                        <a:rPr lang="es-ES" sz="1100" u="none" strike="noStrike" dirty="0" smtClean="0">
                          <a:effectLst/>
                        </a:rPr>
                        <a:t>2022-12-31; </a:t>
                      </a:r>
                      <a:r>
                        <a:rPr lang="es-ES" sz="1100" u="none" strike="noStrike" dirty="0" err="1">
                          <a:effectLst/>
                        </a:rPr>
                        <a:t>Format</a:t>
                      </a:r>
                      <a:r>
                        <a:rPr lang="es-ES" sz="1100" u="none" strike="noStrike" dirty="0">
                          <a:effectLst/>
                        </a:rPr>
                        <a:t>: "YYYY-mm-</a:t>
                      </a:r>
                      <a:r>
                        <a:rPr lang="es-ES" sz="1100" u="none" strike="noStrike" dirty="0" err="1">
                          <a:effectLst/>
                        </a:rPr>
                        <a:t>dd</a:t>
                      </a:r>
                      <a:r>
                        <a:rPr lang="es-ES" sz="1100" u="none" strike="noStrike" dirty="0">
                          <a:effectLst/>
                        </a:rPr>
                        <a:t>"</a:t>
                      </a:r>
                      <a:endParaRPr lang="es-E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dirty="0">
                          <a:effectLst/>
                        </a:rPr>
                        <a:t>Time-window: Include all codes in the list that have </a:t>
                      </a:r>
                      <a:r>
                        <a:rPr lang="en-US" sz="1100" u="none" strike="noStrike" dirty="0" smtClean="0">
                          <a:effectLst/>
                        </a:rPr>
                        <a:t>occurred </a:t>
                      </a:r>
                      <a:r>
                        <a:rPr lang="en-US" sz="1100" u="none" strike="noStrike" dirty="0">
                          <a:effectLst/>
                        </a:rPr>
                        <a:t>from date of birth </a:t>
                      </a:r>
                      <a:r>
                        <a:rPr lang="en-US" sz="1100" u="none" strike="noStrike" dirty="0" smtClean="0">
                          <a:effectLst/>
                        </a:rPr>
                        <a:t>until 2022-21-31</a:t>
                      </a:r>
                      <a:endParaRPr lang="en-US" sz="1100" b="0" i="0" u="none" strike="noStrike" dirty="0">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2081280552"/>
                  </a:ext>
                </a:extLst>
              </a:tr>
              <a:tr h="269840">
                <a:tc>
                  <a:txBody>
                    <a:bodyPr/>
                    <a:lstStyle/>
                    <a:p>
                      <a:pPr algn="l" fontAlgn="b"/>
                      <a:r>
                        <a:rPr lang="es-ES" sz="1100" u="none" strike="noStrike">
                          <a:effectLst/>
                        </a:rPr>
                        <a:t>comorb</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comorb_date_end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a:effectLst/>
                        </a:rPr>
                        <a:t>Date when the disease was healed (if applicable)</a:t>
                      </a:r>
                      <a:endParaRPr lang="en-U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iso-8601</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date</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dirty="0" smtClean="0">
                          <a:effectLst/>
                        </a:rPr>
                        <a:t>date</a:t>
                      </a:r>
                      <a:endParaRPr lang="es-E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dirty="0">
                          <a:effectLst/>
                        </a:rPr>
                        <a:t>If applicable:  &gt;= </a:t>
                      </a:r>
                      <a:r>
                        <a:rPr lang="en-US" sz="1100" u="none" strike="noStrike" dirty="0" err="1">
                          <a:effectLst/>
                        </a:rPr>
                        <a:t>comorb_date_ini</a:t>
                      </a:r>
                      <a:r>
                        <a:rPr lang="en-US" sz="1100" u="none" strike="noStrike" dirty="0">
                          <a:effectLst/>
                        </a:rPr>
                        <a:t>; Format: "YYYY-mm-</a:t>
                      </a:r>
                      <a:r>
                        <a:rPr lang="en-US" sz="1100" u="none" strike="noStrike" dirty="0" err="1">
                          <a:effectLst/>
                        </a:rPr>
                        <a:t>dd</a:t>
                      </a:r>
                      <a:r>
                        <a:rPr lang="en-US" sz="1100" u="none" strike="noStrike" dirty="0">
                          <a:effectLst/>
                        </a:rPr>
                        <a:t>". If not </a:t>
                      </a:r>
                      <a:r>
                        <a:rPr lang="en-US" sz="1100" u="none" strike="noStrike" dirty="0" smtClean="0">
                          <a:effectLst/>
                        </a:rPr>
                        <a:t>applicable: leave empty</a:t>
                      </a:r>
                      <a:endParaRPr lang="en-US" sz="1100" b="0" i="0" u="none" strike="noStrike" dirty="0">
                        <a:solidFill>
                          <a:srgbClr val="000000"/>
                        </a:solidFill>
                        <a:effectLst/>
                        <a:latin typeface="Arial" panose="020B0604020202020204" pitchFamily="34" charset="0"/>
                      </a:endParaRPr>
                    </a:p>
                  </a:txBody>
                  <a:tcPr marL="8177" marR="8177" marT="8177" marB="0" anchor="b"/>
                </a:tc>
                <a:tc>
                  <a:txBody>
                    <a:bodyPr/>
                    <a:lstStyle/>
                    <a:p>
                      <a:pPr algn="l" fontAlgn="b"/>
                      <a:r>
                        <a:rPr lang="en-US" sz="1100" u="none" strike="noStrike" dirty="0">
                          <a:effectLst/>
                        </a:rPr>
                        <a:t>Most comorbidities are chronic and will not have </a:t>
                      </a:r>
                      <a:r>
                        <a:rPr lang="en-US" sz="1100" u="none" strike="noStrike" dirty="0" err="1">
                          <a:effectLst/>
                        </a:rPr>
                        <a:t>date_end</a:t>
                      </a:r>
                      <a:endParaRPr lang="en-US" sz="1100" b="0" i="0" u="none" strike="noStrike" dirty="0">
                        <a:solidFill>
                          <a:srgbClr val="000000"/>
                        </a:solidFill>
                        <a:effectLst/>
                        <a:latin typeface="Arial" panose="020B0604020202020204" pitchFamily="34" charset="0"/>
                      </a:endParaRPr>
                    </a:p>
                  </a:txBody>
                  <a:tcPr marL="8177" marR="8177" marT="8177" marB="0" anchor="b"/>
                </a:tc>
                <a:extLst>
                  <a:ext uri="{0D108BD9-81ED-4DB2-BD59-A6C34878D82A}">
                    <a16:rowId xmlns:a16="http://schemas.microsoft.com/office/drawing/2014/main" val="3572634752"/>
                  </a:ext>
                </a:extLst>
              </a:tr>
            </a:tbl>
          </a:graphicData>
        </a:graphic>
      </p:graphicFrame>
      <p:cxnSp>
        <p:nvCxnSpPr>
          <p:cNvPr id="9" name="Conector recto de flecha 8"/>
          <p:cNvCxnSpPr/>
          <p:nvPr/>
        </p:nvCxnSpPr>
        <p:spPr>
          <a:xfrm>
            <a:off x="2363025" y="2789733"/>
            <a:ext cx="1012447" cy="1072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4" name="Tabla 3"/>
          <p:cNvGraphicFramePr>
            <a:graphicFrameLocks noGrp="1"/>
          </p:cNvGraphicFramePr>
          <p:nvPr>
            <p:extLst>
              <p:ext uri="{D42A27DB-BD31-4B8C-83A1-F6EECF244321}">
                <p14:modId xmlns:p14="http://schemas.microsoft.com/office/powerpoint/2010/main" val="724859408"/>
              </p:ext>
            </p:extLst>
          </p:nvPr>
        </p:nvGraphicFramePr>
        <p:xfrm>
          <a:off x="7496093" y="3923927"/>
          <a:ext cx="8212939" cy="2695575"/>
        </p:xfrm>
        <a:graphic>
          <a:graphicData uri="http://schemas.openxmlformats.org/drawingml/2006/table">
            <a:tbl>
              <a:tblPr>
                <a:tableStyleId>{5C22544A-7EE6-4342-B048-85BDC9FD1C3A}</a:tableStyleId>
              </a:tblPr>
              <a:tblGrid>
                <a:gridCol w="775923">
                  <a:extLst>
                    <a:ext uri="{9D8B030D-6E8A-4147-A177-3AD203B41FA5}">
                      <a16:colId xmlns:a16="http://schemas.microsoft.com/office/drawing/2014/main" val="2347110157"/>
                    </a:ext>
                  </a:extLst>
                </a:gridCol>
                <a:gridCol w="72008">
                  <a:extLst>
                    <a:ext uri="{9D8B030D-6E8A-4147-A177-3AD203B41FA5}">
                      <a16:colId xmlns:a16="http://schemas.microsoft.com/office/drawing/2014/main" val="1924026855"/>
                    </a:ext>
                  </a:extLst>
                </a:gridCol>
                <a:gridCol w="864096">
                  <a:extLst>
                    <a:ext uri="{9D8B030D-6E8A-4147-A177-3AD203B41FA5}">
                      <a16:colId xmlns:a16="http://schemas.microsoft.com/office/drawing/2014/main" val="2782779648"/>
                    </a:ext>
                  </a:extLst>
                </a:gridCol>
                <a:gridCol w="1224136">
                  <a:extLst>
                    <a:ext uri="{9D8B030D-6E8A-4147-A177-3AD203B41FA5}">
                      <a16:colId xmlns:a16="http://schemas.microsoft.com/office/drawing/2014/main" val="2455446767"/>
                    </a:ext>
                  </a:extLst>
                </a:gridCol>
                <a:gridCol w="5276776">
                  <a:extLst>
                    <a:ext uri="{9D8B030D-6E8A-4147-A177-3AD203B41FA5}">
                      <a16:colId xmlns:a16="http://schemas.microsoft.com/office/drawing/2014/main" val="858882870"/>
                    </a:ext>
                  </a:extLst>
                </a:gridCol>
              </a:tblGrid>
              <a:tr h="138623">
                <a:tc>
                  <a:txBody>
                    <a:bodyPr/>
                    <a:lstStyle/>
                    <a:p>
                      <a:pPr algn="l" fontAlgn="b"/>
                      <a:r>
                        <a:rPr lang="es-ES" sz="1000" b="1" u="none" strike="noStrike" dirty="0" err="1">
                          <a:effectLst/>
                        </a:rPr>
                        <a:t>comorb_code</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comorb_codif</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disease_short_name</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disease_family</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083559579"/>
                  </a:ext>
                </a:extLst>
              </a:tr>
              <a:tr h="180975">
                <a:tc>
                  <a:txBody>
                    <a:bodyPr/>
                    <a:lstStyle/>
                    <a:p>
                      <a:pPr algn="l" fontAlgn="b"/>
                      <a:r>
                        <a:rPr lang="es-ES" sz="1000" u="none" strike="noStrike">
                          <a:effectLst/>
                        </a:rPr>
                        <a:t>A79</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58692475"/>
                  </a:ext>
                </a:extLst>
              </a:tr>
              <a:tr h="180975">
                <a:tc>
                  <a:txBody>
                    <a:bodyPr/>
                    <a:lstStyle/>
                    <a:p>
                      <a:pPr algn="l" fontAlgn="b"/>
                      <a:r>
                        <a:rPr lang="es-ES" sz="1000" u="none" strike="noStrike">
                          <a:effectLst/>
                        </a:rPr>
                        <a:t>A86</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alcohol</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Alcohol abuse</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84923351"/>
                  </a:ext>
                </a:extLst>
              </a:tr>
              <a:tr h="180975">
                <a:tc>
                  <a:txBody>
                    <a:bodyPr/>
                    <a:lstStyle/>
                    <a:p>
                      <a:pPr algn="l" fontAlgn="b"/>
                      <a:r>
                        <a:rPr lang="es-ES" sz="1000" u="none" strike="noStrike">
                          <a:effectLst/>
                        </a:rPr>
                        <a:t>B72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73913668"/>
                  </a:ext>
                </a:extLst>
              </a:tr>
              <a:tr h="180975">
                <a:tc>
                  <a:txBody>
                    <a:bodyPr/>
                    <a:lstStyle/>
                    <a:p>
                      <a:pPr algn="l" fontAlgn="b"/>
                      <a:r>
                        <a:rPr lang="es-ES" sz="1000" u="none" strike="noStrike">
                          <a:effectLst/>
                        </a:rPr>
                        <a:t>B73</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062628022"/>
                  </a:ext>
                </a:extLst>
              </a:tr>
              <a:tr h="180975">
                <a:tc>
                  <a:txBody>
                    <a:bodyPr/>
                    <a:lstStyle/>
                    <a:p>
                      <a:pPr algn="l" fontAlgn="b"/>
                      <a:r>
                        <a:rPr lang="es-ES" sz="1000" u="none" strike="noStrike">
                          <a:effectLst/>
                        </a:rPr>
                        <a:t>B74</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648512560"/>
                  </a:ext>
                </a:extLst>
              </a:tr>
              <a:tr h="180975">
                <a:tc>
                  <a:txBody>
                    <a:bodyPr/>
                    <a:lstStyle/>
                    <a:p>
                      <a:pPr algn="l" fontAlgn="b"/>
                      <a:r>
                        <a:rPr lang="es-ES" sz="1000" u="none" strike="noStrike">
                          <a:effectLst/>
                        </a:rPr>
                        <a:t>B80</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blane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Blood loss anemia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103502853"/>
                  </a:ext>
                </a:extLst>
              </a:tr>
              <a:tr h="180975">
                <a:tc>
                  <a:txBody>
                    <a:bodyPr/>
                    <a:lstStyle/>
                    <a:p>
                      <a:pPr algn="l" fontAlgn="b"/>
                      <a:r>
                        <a:rPr lang="es-ES" sz="1000" u="none" strike="noStrike">
                          <a:effectLst/>
                        </a:rPr>
                        <a:t>B81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dane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Deficiency anemia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96699274"/>
                  </a:ext>
                </a:extLst>
              </a:tr>
              <a:tr h="180975">
                <a:tc>
                  <a:txBody>
                    <a:bodyPr/>
                    <a:lstStyle/>
                    <a:p>
                      <a:pPr algn="l" fontAlgn="b"/>
                      <a:r>
                        <a:rPr lang="es-ES" sz="1000" u="none" strike="noStrike">
                          <a:effectLst/>
                        </a:rPr>
                        <a:t>B83</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coag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Coagulopathy</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42542690"/>
                  </a:ext>
                </a:extLst>
              </a:tr>
              <a:tr h="180975">
                <a:tc>
                  <a:txBody>
                    <a:bodyPr/>
                    <a:lstStyle/>
                    <a:p>
                      <a:pPr algn="l" fontAlgn="b"/>
                      <a:r>
                        <a:rPr lang="es-ES" sz="1000" u="none" strike="noStrike">
                          <a:effectLst/>
                        </a:rPr>
                        <a:t>B90</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aids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AIDS/HIV</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350580084"/>
                  </a:ext>
                </a:extLst>
              </a:tr>
              <a:tr h="180975">
                <a:tc>
                  <a:txBody>
                    <a:bodyPr/>
                    <a:lstStyle/>
                    <a:p>
                      <a:pPr algn="l" fontAlgn="b"/>
                      <a:r>
                        <a:rPr lang="es-ES" sz="1000" u="none" strike="noStrike">
                          <a:effectLst/>
                        </a:rPr>
                        <a:t>D72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mld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Mild liver disease</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59869530"/>
                  </a:ext>
                </a:extLst>
              </a:tr>
              <a:tr h="180975">
                <a:tc>
                  <a:txBody>
                    <a:bodyPr/>
                    <a:lstStyle/>
                    <a:p>
                      <a:pPr algn="l" fontAlgn="b"/>
                      <a:r>
                        <a:rPr lang="es-ES" sz="1000" u="none" strike="noStrike">
                          <a:effectLst/>
                        </a:rPr>
                        <a:t>D74</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360036888"/>
                  </a:ext>
                </a:extLst>
              </a:tr>
              <a:tr h="180975">
                <a:tc>
                  <a:txBody>
                    <a:bodyPr/>
                    <a:lstStyle/>
                    <a:p>
                      <a:pPr algn="l" fontAlgn="b"/>
                      <a:r>
                        <a:rPr lang="es-ES" sz="1000" u="none" strike="noStrike">
                          <a:effectLst/>
                        </a:rPr>
                        <a:t>D75</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196453593"/>
                  </a:ext>
                </a:extLst>
              </a:tr>
              <a:tr h="180975">
                <a:tc>
                  <a:txBody>
                    <a:bodyPr/>
                    <a:lstStyle/>
                    <a:p>
                      <a:pPr algn="l" fontAlgn="b"/>
                      <a:r>
                        <a:rPr lang="es-ES" sz="1000" u="none" strike="noStrike">
                          <a:effectLst/>
                        </a:rPr>
                        <a:t>D76</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Any malignancy, including lymphoma and leukemia, except malignant neoplasm of skin</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41807"/>
                  </a:ext>
                </a:extLst>
              </a:tr>
              <a:tr h="180975">
                <a:tc>
                  <a:txBody>
                    <a:bodyPr/>
                    <a:lstStyle/>
                    <a:p>
                      <a:pPr algn="l" fontAlgn="b"/>
                      <a:r>
                        <a:rPr lang="es-ES" sz="1000" u="none" strike="noStrike">
                          <a:effectLst/>
                        </a:rPr>
                        <a:t>D77</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CIAP2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canc</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Any malignancy, including lymphoma and leukemia, except malignant neoplasm of skin</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074442260"/>
                  </a:ext>
                </a:extLst>
              </a:tr>
            </a:tbl>
          </a:graphicData>
        </a:graphic>
      </p:graphicFrame>
    </p:spTree>
    <p:extLst>
      <p:ext uri="{BB962C8B-B14F-4D97-AF65-F5344CB8AC3E}">
        <p14:creationId xmlns:p14="http://schemas.microsoft.com/office/powerpoint/2010/main" val="22102522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5 DM_CMBD</a:t>
            </a:r>
            <a:endParaRPr lang="es-ES" b="1" dirty="0">
              <a:ln w="22225">
                <a:solidFill>
                  <a:schemeClr val="accent2"/>
                </a:solidFill>
                <a:prstDash val="solid"/>
              </a:ln>
              <a:solidFill>
                <a:schemeClr val="accent2">
                  <a:lumMod val="40000"/>
                  <a:lumOff val="60000"/>
                </a:schemeClr>
              </a:solidFill>
              <a:effectLst/>
            </a:endParaRPr>
          </a:p>
          <a:p>
            <a:endParaRPr lang="es-ES" dirty="0"/>
          </a:p>
        </p:txBody>
      </p:sp>
      <p:sp>
        <p:nvSpPr>
          <p:cNvPr id="6" name="Rectángulo 5"/>
          <p:cNvSpPr/>
          <p:nvPr/>
        </p:nvSpPr>
        <p:spPr>
          <a:xfrm>
            <a:off x="933822" y="6842826"/>
            <a:ext cx="14689632" cy="646331"/>
          </a:xfrm>
          <a:prstGeom prst="rect">
            <a:avLst/>
          </a:prstGeom>
        </p:spPr>
        <p:txBody>
          <a:bodyPr wrap="square">
            <a:spAutoFit/>
          </a:bodyPr>
          <a:lstStyle/>
          <a:p>
            <a:r>
              <a:rPr lang="en-US" dirty="0">
                <a:solidFill>
                  <a:srgbClr val="000000"/>
                </a:solidFill>
              </a:rPr>
              <a:t>There can </a:t>
            </a:r>
            <a:r>
              <a:rPr lang="en-US" dirty="0" smtClean="0">
                <a:solidFill>
                  <a:srgbClr val="000000"/>
                </a:solidFill>
              </a:rPr>
              <a:t>be, for each patient, as </a:t>
            </a:r>
            <a:r>
              <a:rPr lang="en-US" dirty="0">
                <a:solidFill>
                  <a:srgbClr val="000000"/>
                </a:solidFill>
              </a:rPr>
              <a:t>many rows as hospital </a:t>
            </a:r>
            <a:r>
              <a:rPr lang="en-US" dirty="0" smtClean="0">
                <a:solidFill>
                  <a:srgbClr val="000000"/>
                </a:solidFill>
              </a:rPr>
              <a:t>admissions per patient between 2017-01-01 and 2022-12-31</a:t>
            </a:r>
          </a:p>
          <a:p>
            <a:r>
              <a:rPr lang="en-US" dirty="0">
                <a:solidFill>
                  <a:srgbClr val="000000"/>
                </a:solidFill>
              </a:rPr>
              <a:t>I</a:t>
            </a:r>
            <a:r>
              <a:rPr lang="en-US" dirty="0" smtClean="0"/>
              <a:t>nclude both CMBD and CMA Outpatient Major Surgery (</a:t>
            </a:r>
            <a:r>
              <a:rPr lang="en-US" dirty="0" err="1" smtClean="0"/>
              <a:t>Cirugía</a:t>
            </a:r>
            <a:r>
              <a:rPr lang="en-US" dirty="0" smtClean="0"/>
              <a:t> Mayor </a:t>
            </a:r>
            <a:r>
              <a:rPr lang="en-US" dirty="0" err="1" smtClean="0"/>
              <a:t>Ambulatoria</a:t>
            </a:r>
            <a:r>
              <a:rPr lang="en-US" dirty="0" smtClean="0"/>
              <a:t>)</a:t>
            </a:r>
            <a:endParaRPr lang="es-ES" dirty="0"/>
          </a:p>
        </p:txBody>
      </p:sp>
      <p:graphicFrame>
        <p:nvGraphicFramePr>
          <p:cNvPr id="7" name="Tabla 6"/>
          <p:cNvGraphicFramePr>
            <a:graphicFrameLocks noGrp="1"/>
          </p:cNvGraphicFramePr>
          <p:nvPr>
            <p:extLst>
              <p:ext uri="{D42A27DB-BD31-4B8C-83A1-F6EECF244321}">
                <p14:modId xmlns:p14="http://schemas.microsoft.com/office/powerpoint/2010/main" val="1658586433"/>
              </p:ext>
            </p:extLst>
          </p:nvPr>
        </p:nvGraphicFramePr>
        <p:xfrm>
          <a:off x="1143224" y="5936353"/>
          <a:ext cx="13105456" cy="383852"/>
        </p:xfrm>
        <a:graphic>
          <a:graphicData uri="http://schemas.openxmlformats.org/drawingml/2006/table">
            <a:tbl>
              <a:tblPr>
                <a:tableStyleId>{5C22544A-7EE6-4342-B048-85BDC9FD1C3A}</a:tableStyleId>
              </a:tblPr>
              <a:tblGrid>
                <a:gridCol w="13105456">
                  <a:extLst>
                    <a:ext uri="{9D8B030D-6E8A-4147-A177-3AD203B41FA5}">
                      <a16:colId xmlns:a16="http://schemas.microsoft.com/office/drawing/2014/main" val="995087542"/>
                    </a:ext>
                  </a:extLst>
                </a:gridCol>
              </a:tblGrid>
              <a:tr h="212402">
                <a:tc>
                  <a:txBody>
                    <a:bodyPr/>
                    <a:lstStyle/>
                    <a:p>
                      <a:pPr algn="l" fontAlgn="b"/>
                      <a:r>
                        <a:rPr lang="es-ES" sz="1100" u="none" strike="noStrike" dirty="0" err="1">
                          <a:effectLst/>
                        </a:rPr>
                        <a:t>Identified</a:t>
                      </a:r>
                      <a:r>
                        <a:rPr lang="es-ES" sz="1100" u="none" strike="noStrike" dirty="0">
                          <a:effectLst/>
                        </a:rPr>
                        <a:t>/</a:t>
                      </a:r>
                      <a:r>
                        <a:rPr lang="es-ES" sz="1100" u="none" strike="noStrike" dirty="0" err="1">
                          <a:effectLst/>
                        </a:rPr>
                        <a:t>mobilized</a:t>
                      </a:r>
                      <a:r>
                        <a:rPr lang="es-ES" sz="1100" u="none" strike="noStrike" dirty="0">
                          <a:effectLst/>
                        </a:rPr>
                        <a:t> data </a:t>
                      </a:r>
                      <a:r>
                        <a:rPr lang="es-ES" sz="1100" u="none" strike="noStrike" dirty="0" err="1">
                          <a:effectLst/>
                        </a:rPr>
                        <a:t>sources</a:t>
                      </a:r>
                      <a:r>
                        <a:rPr lang="es-ES" sz="1100" u="none" strike="noStrike" dirty="0">
                          <a:effectLst/>
                        </a:rPr>
                        <a:t>:</a:t>
                      </a:r>
                      <a:endParaRPr lang="es-ES" sz="11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338728436"/>
                  </a:ext>
                </a:extLst>
              </a:tr>
              <a:tr h="171450">
                <a:tc>
                  <a:txBody>
                    <a:bodyPr/>
                    <a:lstStyle/>
                    <a:p>
                      <a:pPr algn="l" fontAlgn="b"/>
                      <a:r>
                        <a:rPr lang="es-ES" sz="1000" u="sng" strike="noStrike" dirty="0">
                          <a:effectLst/>
                          <a:hlinkClick r:id="rId2"/>
                        </a:rPr>
                        <a:t>https://www.hcup-us.ahrq.gov/toolssoftware/comorbidityicd10/comorbidity_icd10.jsp</a:t>
                      </a:r>
                      <a:endParaRPr lang="es-ES" sz="1000" b="0" i="0" u="sng" strike="noStrike" dirty="0">
                        <a:solidFill>
                          <a:srgbClr val="1155CC"/>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64100855"/>
                  </a:ext>
                </a:extLst>
              </a:tr>
            </a:tbl>
          </a:graphicData>
        </a:graphic>
      </p:graphicFrame>
      <p:sp>
        <p:nvSpPr>
          <p:cNvPr id="17" name="Rectángulo 16"/>
          <p:cNvSpPr/>
          <p:nvPr/>
        </p:nvSpPr>
        <p:spPr>
          <a:xfrm>
            <a:off x="763743" y="1647823"/>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5</a:t>
            </a:r>
            <a:endParaRPr lang="es-ES" sz="2400" b="1" cap="none" spc="0" dirty="0">
              <a:ln w="22225">
                <a:solidFill>
                  <a:schemeClr val="accent2"/>
                </a:solidFill>
                <a:prstDash val="solid"/>
              </a:ln>
              <a:solidFill>
                <a:schemeClr val="accent2">
                  <a:lumMod val="40000"/>
                  <a:lumOff val="60000"/>
                </a:schemeClr>
              </a:solidFill>
              <a:effectLst/>
            </a:endParaRPr>
          </a:p>
        </p:txBody>
      </p:sp>
      <p:graphicFrame>
        <p:nvGraphicFramePr>
          <p:cNvPr id="4" name="Tabla 3"/>
          <p:cNvGraphicFramePr>
            <a:graphicFrameLocks noGrp="1"/>
          </p:cNvGraphicFramePr>
          <p:nvPr>
            <p:extLst>
              <p:ext uri="{D42A27DB-BD31-4B8C-83A1-F6EECF244321}">
                <p14:modId xmlns:p14="http://schemas.microsoft.com/office/powerpoint/2010/main" val="3907396665"/>
              </p:ext>
            </p:extLst>
          </p:nvPr>
        </p:nvGraphicFramePr>
        <p:xfrm>
          <a:off x="1792796" y="2744091"/>
          <a:ext cx="12598399" cy="2247900"/>
        </p:xfrm>
        <a:graphic>
          <a:graphicData uri="http://schemas.openxmlformats.org/drawingml/2006/table">
            <a:tbl>
              <a:tblPr>
                <a:tableStyleId>{5C22544A-7EE6-4342-B048-85BDC9FD1C3A}</a:tableStyleId>
              </a:tblPr>
              <a:tblGrid>
                <a:gridCol w="558659">
                  <a:extLst>
                    <a:ext uri="{9D8B030D-6E8A-4147-A177-3AD203B41FA5}">
                      <a16:colId xmlns:a16="http://schemas.microsoft.com/office/drawing/2014/main" val="1179079918"/>
                    </a:ext>
                  </a:extLst>
                </a:gridCol>
                <a:gridCol w="1142712">
                  <a:extLst>
                    <a:ext uri="{9D8B030D-6E8A-4147-A177-3AD203B41FA5}">
                      <a16:colId xmlns:a16="http://schemas.microsoft.com/office/drawing/2014/main" val="4263580341"/>
                    </a:ext>
                  </a:extLst>
                </a:gridCol>
                <a:gridCol w="1968004">
                  <a:extLst>
                    <a:ext uri="{9D8B030D-6E8A-4147-A177-3AD203B41FA5}">
                      <a16:colId xmlns:a16="http://schemas.microsoft.com/office/drawing/2014/main" val="3931573877"/>
                    </a:ext>
                  </a:extLst>
                </a:gridCol>
                <a:gridCol w="634840">
                  <a:extLst>
                    <a:ext uri="{9D8B030D-6E8A-4147-A177-3AD203B41FA5}">
                      <a16:colId xmlns:a16="http://schemas.microsoft.com/office/drawing/2014/main" val="3358643961"/>
                    </a:ext>
                  </a:extLst>
                </a:gridCol>
                <a:gridCol w="714195">
                  <a:extLst>
                    <a:ext uri="{9D8B030D-6E8A-4147-A177-3AD203B41FA5}">
                      <a16:colId xmlns:a16="http://schemas.microsoft.com/office/drawing/2014/main" val="3119346588"/>
                    </a:ext>
                  </a:extLst>
                </a:gridCol>
                <a:gridCol w="1130015">
                  <a:extLst>
                    <a:ext uri="{9D8B030D-6E8A-4147-A177-3AD203B41FA5}">
                      <a16:colId xmlns:a16="http://schemas.microsoft.com/office/drawing/2014/main" val="378788685"/>
                    </a:ext>
                  </a:extLst>
                </a:gridCol>
                <a:gridCol w="355510">
                  <a:extLst>
                    <a:ext uri="{9D8B030D-6E8A-4147-A177-3AD203B41FA5}">
                      <a16:colId xmlns:a16="http://schemas.microsoft.com/office/drawing/2014/main" val="193518866"/>
                    </a:ext>
                  </a:extLst>
                </a:gridCol>
                <a:gridCol w="1199421">
                  <a:extLst>
                    <a:ext uri="{9D8B030D-6E8A-4147-A177-3AD203B41FA5}">
                      <a16:colId xmlns:a16="http://schemas.microsoft.com/office/drawing/2014/main" val="2802820729"/>
                    </a:ext>
                  </a:extLst>
                </a:gridCol>
                <a:gridCol w="4895043">
                  <a:extLst>
                    <a:ext uri="{9D8B030D-6E8A-4147-A177-3AD203B41FA5}">
                      <a16:colId xmlns:a16="http://schemas.microsoft.com/office/drawing/2014/main" val="1602969982"/>
                    </a:ext>
                  </a:extLst>
                </a:gridCol>
              </a:tblGrid>
              <a:tr h="161925">
                <a:tc>
                  <a:txBody>
                    <a:bodyPr/>
                    <a:lstStyle/>
                    <a:p>
                      <a:pPr algn="l" fontAlgn="b"/>
                      <a:r>
                        <a:rPr lang="es-ES" sz="1000" b="1" u="none" strike="noStrike" dirty="0" err="1">
                          <a:effectLst/>
                        </a:rPr>
                        <a:t>entity</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variable_label</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variable_description</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encoding</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var_format</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variable_type</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units</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requirement_level</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variable_validation_rules</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14669063"/>
                  </a:ext>
                </a:extLst>
              </a:tr>
              <a:tr h="161925">
                <a:tc>
                  <a:txBody>
                    <a:bodyPr/>
                    <a:lstStyle/>
                    <a:p>
                      <a:pPr algn="l" fontAlgn="b"/>
                      <a:r>
                        <a:rPr lang="es-ES" sz="1000" u="none" strike="noStrike" dirty="0" err="1">
                          <a:effectLst/>
                        </a:rPr>
                        <a:t>cmbd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patient_id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Admitted</a:t>
                      </a:r>
                      <a:r>
                        <a:rPr lang="es-ES" sz="1000" u="none" strike="noStrike" dirty="0">
                          <a:effectLst/>
                        </a:rPr>
                        <a:t> </a:t>
                      </a:r>
                      <a:r>
                        <a:rPr lang="es-ES" sz="1000" u="none" strike="noStrike" dirty="0" err="1">
                          <a:effectLst/>
                        </a:rPr>
                        <a:t>patient</a:t>
                      </a:r>
                      <a:r>
                        <a:rPr lang="es-ES" sz="1000" u="none" strike="noStrike" dirty="0">
                          <a:effectLst/>
                        </a:rPr>
                        <a:t> </a:t>
                      </a:r>
                      <a:r>
                        <a:rPr lang="es-ES" sz="1000" u="none" strike="noStrike" dirty="0" err="1">
                          <a:effectLst/>
                        </a:rPr>
                        <a:t>identification</a:t>
                      </a:r>
                      <a:r>
                        <a:rPr lang="es-ES" sz="1000" u="none" strike="noStrike" dirty="0">
                          <a:effectLst/>
                        </a:rPr>
                        <a:t> </a:t>
                      </a:r>
                      <a:r>
                        <a:rPr lang="es-ES" sz="1000" u="none" strike="noStrike" dirty="0" err="1">
                          <a:effectLst/>
                        </a:rPr>
                        <a:t>code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utf-8</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string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string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required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Id</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923453874"/>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diagnosis1_code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Main admission diagnosis 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 main code (D1), CIE10ES Diagnosis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41165054"/>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diagnosis2_code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D2 admission diagnosis 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 code (D2), CIE10ES Diagnosis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317908074"/>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diagnosis3_code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D3 admission diagnosis 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utf-8</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diagnosis code (D3), CIE10ES Diagnosis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134874232"/>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procedure1_code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1 admission code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marL="0" marR="0" lvl="0" indent="0" algn="l" defTabSz="2167494" rtl="0" eaLnBrk="1" fontAlgn="b" latinLnBrk="0" hangingPunct="1">
                        <a:lnSpc>
                          <a:spcPct val="100000"/>
                        </a:lnSpc>
                        <a:spcBef>
                          <a:spcPts val="0"/>
                        </a:spcBef>
                        <a:spcAft>
                          <a:spcPts val="0"/>
                        </a:spcAft>
                        <a:buClrTx/>
                        <a:buSzTx/>
                        <a:buFontTx/>
                        <a:buNone/>
                        <a:tabLst/>
                        <a:defRPr/>
                      </a:pPr>
                      <a:r>
                        <a:rPr lang="es-ES" sz="1000" u="none" strike="noStrike" dirty="0" smtClean="0">
                          <a:effectLst/>
                        </a:rPr>
                        <a:t>utf-8</a:t>
                      </a:r>
                      <a:endParaRPr lang="es-ES" sz="1000" b="0" i="0" u="none" strike="noStrike" dirty="0" smtClean="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code (PROC1) CIE10ES Procedures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906479442"/>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procedure2_code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2 admission code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marL="0" marR="0" lvl="0" indent="0" algn="l" defTabSz="2167494" rtl="0" eaLnBrk="1" fontAlgn="b" latinLnBrk="0" hangingPunct="1">
                        <a:lnSpc>
                          <a:spcPct val="100000"/>
                        </a:lnSpc>
                        <a:spcBef>
                          <a:spcPts val="0"/>
                        </a:spcBef>
                        <a:spcAft>
                          <a:spcPts val="0"/>
                        </a:spcAft>
                        <a:buClrTx/>
                        <a:buSzTx/>
                        <a:buFontTx/>
                        <a:buNone/>
                        <a:tabLst/>
                        <a:defRPr/>
                      </a:pPr>
                      <a:r>
                        <a:rPr lang="es-ES" sz="1000" u="none" strike="noStrike" dirty="0" smtClean="0">
                          <a:effectLst/>
                        </a:rPr>
                        <a:t>utf-8</a:t>
                      </a:r>
                      <a:endParaRPr lang="es-ES" sz="1000" b="0" i="0" u="none" strike="noStrike" dirty="0" smtClean="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code (PROC2) CIE10ES Procedures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277195292"/>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procedure3_code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3 admission code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marL="0" marR="0" lvl="0" indent="0" algn="l" defTabSz="2167494" rtl="0" eaLnBrk="1" fontAlgn="b" latinLnBrk="0" hangingPunct="1">
                        <a:lnSpc>
                          <a:spcPct val="100000"/>
                        </a:lnSpc>
                        <a:spcBef>
                          <a:spcPts val="0"/>
                        </a:spcBef>
                        <a:spcAft>
                          <a:spcPts val="0"/>
                        </a:spcAft>
                        <a:buClrTx/>
                        <a:buSzTx/>
                        <a:buFontTx/>
                        <a:buNone/>
                        <a:tabLst/>
                        <a:defRPr/>
                      </a:pPr>
                      <a:r>
                        <a:rPr lang="es-ES" sz="1000" u="none" strike="noStrike" dirty="0" smtClean="0">
                          <a:effectLst/>
                        </a:rPr>
                        <a:t>utf-8</a:t>
                      </a:r>
                      <a:endParaRPr lang="es-ES" sz="1000" b="0" i="0" u="none" strike="noStrike" dirty="0" smtClean="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procedure code (PROC3) CIE10ES Procedures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517224890"/>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admission_date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Admission 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iso-8601</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&gt;=  2017-01-01  and  &lt;= 2022-12-31; Format: "YYYY-mm-dd"</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841855254"/>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discharge_date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Hospital discharge 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&gt;= admission_date; Format: "YYYY-mm-dd"</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84703367"/>
                  </a:ext>
                </a:extLst>
              </a:tr>
              <a:tr h="323850">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contact_type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Contact type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1="Hospitalization", 2="Hospitalization at home", 3="Day hospital", 4="Outpatient (ambulatoria) surgery", 5="Outpatient procedures of special complexity", 6="Emergencies", 8="Others"</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20426038"/>
                  </a:ext>
                </a:extLst>
              </a:tr>
              <a:tr h="161925">
                <a:tc>
                  <a:txBody>
                    <a:bodyPr/>
                    <a:lstStyle/>
                    <a:p>
                      <a:pPr algn="l" fontAlgn="b"/>
                      <a:r>
                        <a:rPr lang="es-ES" sz="1000" u="none" strike="noStrike">
                          <a:effectLst/>
                        </a:rPr>
                        <a:t>cmbd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contact_program</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Contact</a:t>
                      </a:r>
                      <a:r>
                        <a:rPr lang="es-ES" sz="1000" u="none" strike="noStrike" dirty="0">
                          <a:effectLst/>
                        </a:rPr>
                        <a:t> </a:t>
                      </a:r>
                      <a:r>
                        <a:rPr lang="es-ES" sz="1000" u="none" strike="noStrike" dirty="0" err="1">
                          <a:effectLst/>
                        </a:rPr>
                        <a:t>circumstances</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integer</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1="Not programmed"; 2="Programmed"; 9="Unknown"</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860093581"/>
                  </a:ext>
                </a:extLst>
              </a:tr>
            </a:tbl>
          </a:graphicData>
        </a:graphic>
      </p:graphicFrame>
    </p:spTree>
    <p:extLst>
      <p:ext uri="{BB962C8B-B14F-4D97-AF65-F5344CB8AC3E}">
        <p14:creationId xmlns:p14="http://schemas.microsoft.com/office/powerpoint/2010/main" val="24619424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6 DM_SS_USE</a:t>
            </a:r>
            <a:endParaRPr lang="es-ES" b="1" dirty="0">
              <a:ln w="22225">
                <a:solidFill>
                  <a:schemeClr val="accent2"/>
                </a:solidFill>
                <a:prstDash val="solid"/>
              </a:ln>
              <a:solidFill>
                <a:schemeClr val="accent2">
                  <a:lumMod val="40000"/>
                  <a:lumOff val="60000"/>
                </a:schemeClr>
              </a:solidFill>
              <a:effectLst/>
            </a:endParaRPr>
          </a:p>
          <a:p>
            <a:endParaRPr lang="es-ES" dirty="0"/>
          </a:p>
        </p:txBody>
      </p:sp>
      <p:sp>
        <p:nvSpPr>
          <p:cNvPr id="4" name="Rectángulo 3"/>
          <p:cNvSpPr/>
          <p:nvPr/>
        </p:nvSpPr>
        <p:spPr>
          <a:xfrm>
            <a:off x="6399808" y="7740352"/>
            <a:ext cx="8640960" cy="369332"/>
          </a:xfrm>
          <a:prstGeom prst="rect">
            <a:avLst/>
          </a:prstGeom>
        </p:spPr>
        <p:txBody>
          <a:bodyPr wrap="square">
            <a:spAutoFit/>
          </a:bodyPr>
          <a:lstStyle/>
          <a:p>
            <a:r>
              <a:rPr lang="es-ES" u="sng" dirty="0">
                <a:solidFill>
                  <a:srgbClr val="1155CC"/>
                </a:solidFill>
                <a:hlinkClick r:id="rId2"/>
              </a:rPr>
              <a:t>https://www.boe.es/buscar/act.php?id=BOE-A-2015-1235&amp;tn=1&amp;p=20150210#anii</a:t>
            </a:r>
            <a:r>
              <a:rPr lang="es-ES" dirty="0"/>
              <a:t> </a:t>
            </a:r>
          </a:p>
        </p:txBody>
      </p:sp>
      <p:sp>
        <p:nvSpPr>
          <p:cNvPr id="5" name="CuadroTexto 4"/>
          <p:cNvSpPr txBox="1"/>
          <p:nvPr/>
        </p:nvSpPr>
        <p:spPr>
          <a:xfrm>
            <a:off x="3087440" y="7740352"/>
            <a:ext cx="2956643" cy="369332"/>
          </a:xfrm>
          <a:prstGeom prst="rect">
            <a:avLst/>
          </a:prstGeom>
          <a:noFill/>
        </p:spPr>
        <p:txBody>
          <a:bodyPr wrap="none" rtlCol="0">
            <a:spAutoFit/>
          </a:bodyPr>
          <a:lstStyle/>
          <a:p>
            <a:r>
              <a:rPr lang="es-ES_tradnl" dirty="0" smtClean="0"/>
              <a:t>Standard </a:t>
            </a:r>
            <a:r>
              <a:rPr lang="es-ES_tradnl" dirty="0" err="1" smtClean="0"/>
              <a:t>used</a:t>
            </a:r>
            <a:r>
              <a:rPr lang="es-ES_tradnl" dirty="0" smtClean="0"/>
              <a:t> </a:t>
            </a:r>
            <a:r>
              <a:rPr lang="es-ES_tradnl" dirty="0" err="1" smtClean="0"/>
              <a:t>for</a:t>
            </a:r>
            <a:r>
              <a:rPr lang="es-ES_tradnl" dirty="0" smtClean="0"/>
              <a:t> </a:t>
            </a:r>
            <a:r>
              <a:rPr lang="es-ES_tradnl" dirty="0" err="1" smtClean="0"/>
              <a:t>especiality</a:t>
            </a:r>
            <a:r>
              <a:rPr lang="es-ES_tradnl" dirty="0" smtClean="0"/>
              <a:t>:</a:t>
            </a:r>
            <a:endParaRPr lang="es-ES" dirty="0"/>
          </a:p>
        </p:txBody>
      </p:sp>
      <p:graphicFrame>
        <p:nvGraphicFramePr>
          <p:cNvPr id="7" name="Tabla 6"/>
          <p:cNvGraphicFramePr>
            <a:graphicFrameLocks noGrp="1"/>
          </p:cNvGraphicFramePr>
          <p:nvPr>
            <p:extLst>
              <p:ext uri="{D42A27DB-BD31-4B8C-83A1-F6EECF244321}">
                <p14:modId xmlns:p14="http://schemas.microsoft.com/office/powerpoint/2010/main" val="3827024256"/>
              </p:ext>
            </p:extLst>
          </p:nvPr>
        </p:nvGraphicFramePr>
        <p:xfrm>
          <a:off x="10358794" y="4897969"/>
          <a:ext cx="3479800" cy="2914650"/>
        </p:xfrm>
        <a:graphic>
          <a:graphicData uri="http://schemas.openxmlformats.org/drawingml/2006/table">
            <a:tbl>
              <a:tblPr>
                <a:tableStyleId>{5C22544A-7EE6-4342-B048-85BDC9FD1C3A}</a:tableStyleId>
              </a:tblPr>
              <a:tblGrid>
                <a:gridCol w="1169441">
                  <a:extLst>
                    <a:ext uri="{9D8B030D-6E8A-4147-A177-3AD203B41FA5}">
                      <a16:colId xmlns:a16="http://schemas.microsoft.com/office/drawing/2014/main" val="3621222282"/>
                    </a:ext>
                  </a:extLst>
                </a:gridCol>
                <a:gridCol w="2310359">
                  <a:extLst>
                    <a:ext uri="{9D8B030D-6E8A-4147-A177-3AD203B41FA5}">
                      <a16:colId xmlns:a16="http://schemas.microsoft.com/office/drawing/2014/main" val="1068824412"/>
                    </a:ext>
                  </a:extLst>
                </a:gridCol>
              </a:tblGrid>
              <a:tr h="171450">
                <a:tc>
                  <a:txBody>
                    <a:bodyPr/>
                    <a:lstStyle/>
                    <a:p>
                      <a:pPr algn="l" fontAlgn="ctr"/>
                      <a:r>
                        <a:rPr lang="es-ES" sz="1000" b="1" u="none" strike="noStrike" dirty="0" err="1">
                          <a:effectLst/>
                        </a:rPr>
                        <a:t>visit_service</a:t>
                      </a:r>
                      <a:endParaRPr lang="es-ES" sz="1000" b="1"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b"/>
                      <a:r>
                        <a:rPr lang="es-ES" sz="1000" b="1" u="none" strike="noStrike" dirty="0" err="1">
                          <a:effectLst/>
                        </a:rPr>
                        <a:t>health_service_description_st</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98962099"/>
                  </a:ext>
                </a:extLst>
              </a:tr>
              <a:tr h="171450">
                <a:tc>
                  <a:txBody>
                    <a:bodyPr/>
                    <a:lstStyle/>
                    <a:p>
                      <a:pPr algn="l" fontAlgn="ctr"/>
                      <a:r>
                        <a:rPr lang="es-ES" sz="1000" u="none" strike="noStrike">
                          <a:effectLst/>
                        </a:rPr>
                        <a:t>APA</a:t>
                      </a:r>
                      <a:endParaRPr lang="es-ES" sz="1000" b="0" i="0" u="none" strike="noStrike">
                        <a:solidFill>
                          <a:srgbClr val="000000"/>
                        </a:solidFill>
                        <a:effectLst/>
                        <a:latin typeface="Arial" panose="020B0604020202020204" pitchFamily="34" charset="0"/>
                      </a:endParaRPr>
                    </a:p>
                  </a:txBody>
                  <a:tcPr marL="9525" marR="9525" marT="9525" marB="0" anchor="ctr"/>
                </a:tc>
                <a:tc>
                  <a:txBody>
                    <a:bodyPr/>
                    <a:lstStyle/>
                    <a:p>
                      <a:pPr algn="l" fontAlgn="b"/>
                      <a:r>
                        <a:rPr lang="es-ES" sz="1000" u="none" strike="noStrike" dirty="0">
                          <a:effectLst/>
                        </a:rPr>
                        <a:t>Atención Primaria </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606832618"/>
                  </a:ext>
                </a:extLst>
              </a:tr>
              <a:tr h="171450">
                <a:tc>
                  <a:txBody>
                    <a:bodyPr/>
                    <a:lstStyle/>
                    <a:p>
                      <a:pPr algn="l" fontAlgn="b"/>
                      <a:r>
                        <a:rPr lang="es-ES" sz="1000" u="none" strike="noStrike">
                          <a:effectLst/>
                        </a:rPr>
                        <a:t>ACL</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Análisis Clínicos</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99714698"/>
                  </a:ext>
                </a:extLst>
              </a:tr>
              <a:tr h="171450">
                <a:tc>
                  <a:txBody>
                    <a:bodyPr/>
                    <a:lstStyle/>
                    <a:p>
                      <a:pPr algn="l" fontAlgn="b"/>
                      <a:r>
                        <a:rPr lang="es-ES" sz="1000" u="none" strike="noStrike">
                          <a:effectLst/>
                        </a:rPr>
                        <a:t>ACV</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Angiología y Cirugía Vascular</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185298245"/>
                  </a:ext>
                </a:extLst>
              </a:tr>
              <a:tr h="171450">
                <a:tc>
                  <a:txBody>
                    <a:bodyPr/>
                    <a:lstStyle/>
                    <a:p>
                      <a:pPr algn="l" fontAlgn="b"/>
                      <a:r>
                        <a:rPr lang="es-ES" sz="1000" u="none" strike="noStrike">
                          <a:effectLst/>
                        </a:rPr>
                        <a:t>ADM</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Admisión y documentación clínica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863100904"/>
                  </a:ext>
                </a:extLst>
              </a:tr>
              <a:tr h="171450">
                <a:tc>
                  <a:txBody>
                    <a:bodyPr/>
                    <a:lstStyle/>
                    <a:p>
                      <a:pPr algn="l" fontAlgn="b"/>
                      <a:r>
                        <a:rPr lang="es-ES" sz="1000" u="none" strike="noStrike">
                          <a:effectLst/>
                        </a:rPr>
                        <a:t>ALG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Alergología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174614155"/>
                  </a:ext>
                </a:extLst>
              </a:tr>
              <a:tr h="171450">
                <a:tc>
                  <a:txBody>
                    <a:bodyPr/>
                    <a:lstStyle/>
                    <a:p>
                      <a:pPr algn="l" fontAlgn="b"/>
                      <a:r>
                        <a:rPr lang="es-ES" sz="1000" u="none" strike="noStrike" dirty="0">
                          <a:effectLst/>
                        </a:rPr>
                        <a:t>ANR</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Anestesia y Reanimación</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97466326"/>
                  </a:ext>
                </a:extLst>
              </a:tr>
              <a:tr h="171450">
                <a:tc>
                  <a:txBody>
                    <a:bodyPr/>
                    <a:lstStyle/>
                    <a:p>
                      <a:pPr algn="l" fontAlgn="b"/>
                      <a:r>
                        <a:rPr lang="es-ES" sz="1000" u="none" strike="noStrike">
                          <a:effectLst/>
                        </a:rPr>
                        <a:t>APA</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Anatomía Patológica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475810739"/>
                  </a:ext>
                </a:extLst>
              </a:tr>
              <a:tr h="171450">
                <a:tc>
                  <a:txBody>
                    <a:bodyPr/>
                    <a:lstStyle/>
                    <a:p>
                      <a:pPr algn="l" fontAlgn="b"/>
                      <a:r>
                        <a:rPr lang="es-ES" sz="1000" u="none" strike="noStrike">
                          <a:effectLst/>
                        </a:rPr>
                        <a:t>BCS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Banco de Sangre</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93132342"/>
                  </a:ext>
                </a:extLst>
              </a:tr>
              <a:tr h="171450">
                <a:tc>
                  <a:txBody>
                    <a:bodyPr/>
                    <a:lstStyle/>
                    <a:p>
                      <a:pPr algn="l" fontAlgn="b"/>
                      <a:r>
                        <a:rPr lang="es-ES" sz="1000" u="none" strike="noStrike" dirty="0">
                          <a:effectLst/>
                        </a:rPr>
                        <a:t>BIO</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Bioquímica Clínica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85383829"/>
                  </a:ext>
                </a:extLst>
              </a:tr>
              <a:tr h="171450">
                <a:tc>
                  <a:txBody>
                    <a:bodyPr/>
                    <a:lstStyle/>
                    <a:p>
                      <a:pPr algn="l" fontAlgn="b"/>
                      <a:r>
                        <a:rPr lang="es-ES" sz="1000" u="none" strike="noStrike">
                          <a:effectLst/>
                        </a:rPr>
                        <a:t>CAR</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Cardiología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756798460"/>
                  </a:ext>
                </a:extLst>
              </a:tr>
              <a:tr h="171450">
                <a:tc>
                  <a:txBody>
                    <a:bodyPr/>
                    <a:lstStyle/>
                    <a:p>
                      <a:pPr algn="l" fontAlgn="b"/>
                      <a:r>
                        <a:rPr lang="es-ES" sz="1000" u="none" strike="noStrike">
                          <a:effectLst/>
                        </a:rPr>
                        <a:t>CCA</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Cirugía Cardiaca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698889142"/>
                  </a:ext>
                </a:extLst>
              </a:tr>
              <a:tr h="171450">
                <a:tc>
                  <a:txBody>
                    <a:bodyPr/>
                    <a:lstStyle/>
                    <a:p>
                      <a:pPr algn="l" fontAlgn="b"/>
                      <a:r>
                        <a:rPr lang="es-ES" sz="1000" u="none" strike="noStrike">
                          <a:effectLst/>
                        </a:rPr>
                        <a:t>CCI</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Cirugía Cardiaca Infantil</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199061337"/>
                  </a:ext>
                </a:extLst>
              </a:tr>
              <a:tr h="171450">
                <a:tc>
                  <a:txBody>
                    <a:bodyPr/>
                    <a:lstStyle/>
                    <a:p>
                      <a:pPr algn="l" fontAlgn="b"/>
                      <a:r>
                        <a:rPr lang="es-ES" sz="1000" u="none" strike="noStrike">
                          <a:effectLst/>
                        </a:rPr>
                        <a:t>CIR</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Cirugía General y Digestiva</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61913216"/>
                  </a:ext>
                </a:extLst>
              </a:tr>
              <a:tr h="171450">
                <a:tc>
                  <a:txBody>
                    <a:bodyPr/>
                    <a:lstStyle/>
                    <a:p>
                      <a:pPr algn="l" fontAlgn="b"/>
                      <a:r>
                        <a:rPr lang="es-ES" sz="1000" u="none" strike="noStrike">
                          <a:effectLst/>
                        </a:rPr>
                        <a:t>CMF</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Cirugía Maxilofacial</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773023048"/>
                  </a:ext>
                </a:extLst>
              </a:tr>
              <a:tr h="171450">
                <a:tc>
                  <a:txBody>
                    <a:bodyPr/>
                    <a:lstStyle/>
                    <a:p>
                      <a:pPr algn="l" fontAlgn="b"/>
                      <a:r>
                        <a:rPr lang="es-ES" sz="1000" u="none" strike="noStrike" dirty="0">
                          <a:effectLst/>
                        </a:rPr>
                        <a:t>CPE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Cirugía Pediátrica</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84174072"/>
                  </a:ext>
                </a:extLst>
              </a:tr>
              <a:tr h="171450">
                <a:tc>
                  <a:txBody>
                    <a:bodyPr/>
                    <a:lstStyle/>
                    <a:p>
                      <a:pPr algn="l" fontAlgn="b"/>
                      <a:r>
                        <a:rPr lang="es-ES_tradnl" sz="1000" b="0" i="0" u="none" strike="noStrike" dirty="0" err="1" smtClean="0">
                          <a:solidFill>
                            <a:srgbClr val="000000"/>
                          </a:solidFill>
                          <a:effectLst/>
                          <a:latin typeface="Arial" panose="020B0604020202020204" pitchFamily="34" charset="0"/>
                        </a:rPr>
                        <a:t>Etc</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706415903"/>
                  </a:ext>
                </a:extLst>
              </a:tr>
            </a:tbl>
          </a:graphicData>
        </a:graphic>
      </p:graphicFrame>
      <p:sp>
        <p:nvSpPr>
          <p:cNvPr id="9" name="CuadroTexto 8"/>
          <p:cNvSpPr txBox="1"/>
          <p:nvPr/>
        </p:nvSpPr>
        <p:spPr>
          <a:xfrm>
            <a:off x="5465026" y="5659373"/>
            <a:ext cx="2244038" cy="923330"/>
          </a:xfrm>
          <a:prstGeom prst="rect">
            <a:avLst/>
          </a:prstGeom>
          <a:noFill/>
        </p:spPr>
        <p:txBody>
          <a:bodyPr wrap="square" rtlCol="0">
            <a:spAutoFit/>
          </a:bodyPr>
          <a:lstStyle/>
          <a:p>
            <a:r>
              <a:rPr lang="es-ES_tradnl" b="1" dirty="0" err="1" smtClean="0">
                <a:solidFill>
                  <a:srgbClr val="C00000"/>
                </a:solidFill>
              </a:rPr>
              <a:t>visit_service</a:t>
            </a:r>
            <a:endParaRPr lang="es-ES_tradnl" dirty="0" smtClean="0"/>
          </a:p>
          <a:p>
            <a:r>
              <a:rPr lang="es-ES_tradnl" dirty="0" err="1" smtClean="0"/>
              <a:t>Include</a:t>
            </a:r>
            <a:r>
              <a:rPr lang="es-ES_tradnl" dirty="0" smtClean="0"/>
              <a:t> </a:t>
            </a:r>
            <a:r>
              <a:rPr lang="es-ES_tradnl" dirty="0" err="1" smtClean="0"/>
              <a:t>if</a:t>
            </a:r>
            <a:r>
              <a:rPr lang="es-ES_tradnl" dirty="0" smtClean="0"/>
              <a:t> </a:t>
            </a:r>
            <a:r>
              <a:rPr lang="es-ES_tradnl" dirty="0" err="1" smtClean="0"/>
              <a:t>present</a:t>
            </a:r>
            <a:r>
              <a:rPr lang="es-ES_tradnl" dirty="0" smtClean="0"/>
              <a:t> in </a:t>
            </a:r>
          </a:p>
          <a:p>
            <a:r>
              <a:rPr lang="es-ES_tradnl" dirty="0" err="1" smtClean="0"/>
              <a:t>the</a:t>
            </a:r>
            <a:r>
              <a:rPr lang="es-ES_tradnl" dirty="0" smtClean="0"/>
              <a:t> </a:t>
            </a:r>
            <a:r>
              <a:rPr lang="es-ES_tradnl" dirty="0" err="1" smtClean="0"/>
              <a:t>list</a:t>
            </a:r>
            <a:r>
              <a:rPr lang="es-ES_tradnl" dirty="0" smtClean="0"/>
              <a:t> of </a:t>
            </a:r>
            <a:r>
              <a:rPr lang="es-ES_tradnl" b="1" dirty="0" smtClean="0">
                <a:solidFill>
                  <a:srgbClr val="FF0000"/>
                </a:solidFill>
              </a:rPr>
              <a:t>annex8</a:t>
            </a:r>
            <a:endParaRPr lang="es-ES" b="1" dirty="0">
              <a:solidFill>
                <a:srgbClr val="FF0000"/>
              </a:solidFill>
            </a:endParaRPr>
          </a:p>
        </p:txBody>
      </p:sp>
      <p:cxnSp>
        <p:nvCxnSpPr>
          <p:cNvPr id="10" name="Conector recto de flecha 9"/>
          <p:cNvCxnSpPr/>
          <p:nvPr/>
        </p:nvCxnSpPr>
        <p:spPr>
          <a:xfrm flipV="1">
            <a:off x="7540785" y="5549504"/>
            <a:ext cx="2603439" cy="5348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ctángulo 10"/>
          <p:cNvSpPr/>
          <p:nvPr/>
        </p:nvSpPr>
        <p:spPr>
          <a:xfrm>
            <a:off x="9461874" y="4983532"/>
            <a:ext cx="932884" cy="369332"/>
          </a:xfrm>
          <a:prstGeom prst="rect">
            <a:avLst/>
          </a:prstGeom>
        </p:spPr>
        <p:txBody>
          <a:bodyPr wrap="none">
            <a:spAutoFit/>
          </a:bodyPr>
          <a:lstStyle/>
          <a:p>
            <a:r>
              <a:rPr lang="es-ES_tradnl" b="1" dirty="0" smtClean="0">
                <a:solidFill>
                  <a:srgbClr val="FF0000"/>
                </a:solidFill>
              </a:rPr>
              <a:t>annex8 </a:t>
            </a:r>
            <a:endParaRPr lang="es-ES" b="1" dirty="0">
              <a:solidFill>
                <a:srgbClr val="FF0000"/>
              </a:solidFill>
            </a:endParaRPr>
          </a:p>
        </p:txBody>
      </p:sp>
      <p:sp>
        <p:nvSpPr>
          <p:cNvPr id="13" name="Rectángulo 12"/>
          <p:cNvSpPr/>
          <p:nvPr/>
        </p:nvSpPr>
        <p:spPr>
          <a:xfrm>
            <a:off x="744836" y="1612112"/>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6</a:t>
            </a:r>
            <a:endParaRPr lang="es-ES" sz="2400" b="1" cap="none" spc="0" dirty="0">
              <a:ln w="22225">
                <a:solidFill>
                  <a:schemeClr val="accent2"/>
                </a:solidFill>
                <a:prstDash val="solid"/>
              </a:ln>
              <a:solidFill>
                <a:schemeClr val="accent2">
                  <a:lumMod val="40000"/>
                  <a:lumOff val="60000"/>
                </a:schemeClr>
              </a:solidFill>
              <a:effectLst/>
            </a:endParaRPr>
          </a:p>
        </p:txBody>
      </p:sp>
      <p:graphicFrame>
        <p:nvGraphicFramePr>
          <p:cNvPr id="2" name="Tabla 1"/>
          <p:cNvGraphicFramePr>
            <a:graphicFrameLocks noGrp="1"/>
          </p:cNvGraphicFramePr>
          <p:nvPr>
            <p:extLst>
              <p:ext uri="{D42A27DB-BD31-4B8C-83A1-F6EECF244321}">
                <p14:modId xmlns:p14="http://schemas.microsoft.com/office/powerpoint/2010/main" val="3699155345"/>
              </p:ext>
            </p:extLst>
          </p:nvPr>
        </p:nvGraphicFramePr>
        <p:xfrm>
          <a:off x="1431256" y="1595740"/>
          <a:ext cx="14020801" cy="2938399"/>
        </p:xfrm>
        <a:graphic>
          <a:graphicData uri="http://schemas.openxmlformats.org/drawingml/2006/table">
            <a:tbl>
              <a:tblPr>
                <a:tableStyleId>{5C22544A-7EE6-4342-B048-85BDC9FD1C3A}</a:tableStyleId>
              </a:tblPr>
              <a:tblGrid>
                <a:gridCol w="670756">
                  <a:extLst>
                    <a:ext uri="{9D8B030D-6E8A-4147-A177-3AD203B41FA5}">
                      <a16:colId xmlns:a16="http://schemas.microsoft.com/office/drawing/2014/main" val="4160769318"/>
                    </a:ext>
                  </a:extLst>
                </a:gridCol>
                <a:gridCol w="1241399">
                  <a:extLst>
                    <a:ext uri="{9D8B030D-6E8A-4147-A177-3AD203B41FA5}">
                      <a16:colId xmlns:a16="http://schemas.microsoft.com/office/drawing/2014/main" val="1341748615"/>
                    </a:ext>
                  </a:extLst>
                </a:gridCol>
                <a:gridCol w="3814299">
                  <a:extLst>
                    <a:ext uri="{9D8B030D-6E8A-4147-A177-3AD203B41FA5}">
                      <a16:colId xmlns:a16="http://schemas.microsoft.com/office/drawing/2014/main" val="407491768"/>
                    </a:ext>
                  </a:extLst>
                </a:gridCol>
                <a:gridCol w="500564">
                  <a:extLst>
                    <a:ext uri="{9D8B030D-6E8A-4147-A177-3AD203B41FA5}">
                      <a16:colId xmlns:a16="http://schemas.microsoft.com/office/drawing/2014/main" val="3039282956"/>
                    </a:ext>
                  </a:extLst>
                </a:gridCol>
                <a:gridCol w="563135">
                  <a:extLst>
                    <a:ext uri="{9D8B030D-6E8A-4147-A177-3AD203B41FA5}">
                      <a16:colId xmlns:a16="http://schemas.microsoft.com/office/drawing/2014/main" val="3216658264"/>
                    </a:ext>
                  </a:extLst>
                </a:gridCol>
                <a:gridCol w="891004">
                  <a:extLst>
                    <a:ext uri="{9D8B030D-6E8A-4147-A177-3AD203B41FA5}">
                      <a16:colId xmlns:a16="http://schemas.microsoft.com/office/drawing/2014/main" val="4294784935"/>
                    </a:ext>
                  </a:extLst>
                </a:gridCol>
                <a:gridCol w="280316">
                  <a:extLst>
                    <a:ext uri="{9D8B030D-6E8A-4147-A177-3AD203B41FA5}">
                      <a16:colId xmlns:a16="http://schemas.microsoft.com/office/drawing/2014/main" val="695540970"/>
                    </a:ext>
                  </a:extLst>
                </a:gridCol>
                <a:gridCol w="931049">
                  <a:extLst>
                    <a:ext uri="{9D8B030D-6E8A-4147-A177-3AD203B41FA5}">
                      <a16:colId xmlns:a16="http://schemas.microsoft.com/office/drawing/2014/main" val="422393986"/>
                    </a:ext>
                  </a:extLst>
                </a:gridCol>
                <a:gridCol w="5128279">
                  <a:extLst>
                    <a:ext uri="{9D8B030D-6E8A-4147-A177-3AD203B41FA5}">
                      <a16:colId xmlns:a16="http://schemas.microsoft.com/office/drawing/2014/main" val="170275170"/>
                    </a:ext>
                  </a:extLst>
                </a:gridCol>
              </a:tblGrid>
              <a:tr h="43012">
                <a:tc>
                  <a:txBody>
                    <a:bodyPr/>
                    <a:lstStyle/>
                    <a:p>
                      <a:pPr algn="l" fontAlgn="b"/>
                      <a:r>
                        <a:rPr lang="es-ES" sz="1100" b="1" u="none" strike="noStrike" dirty="0" err="1">
                          <a:effectLst/>
                        </a:rPr>
                        <a:t>entity</a:t>
                      </a:r>
                      <a:endParaRPr lang="es-ES" sz="1100" b="1"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dirty="0" err="1">
                          <a:effectLst/>
                        </a:rPr>
                        <a:t>variable_label</a:t>
                      </a:r>
                      <a:endParaRPr lang="es-ES" sz="1100" b="1"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dirty="0" err="1">
                          <a:effectLst/>
                        </a:rPr>
                        <a:t>variable_description</a:t>
                      </a:r>
                      <a:endParaRPr lang="es-ES" sz="1100" b="1"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a:effectLst/>
                        </a:rPr>
                        <a:t>encoding</a:t>
                      </a:r>
                      <a:endParaRPr lang="es-ES" sz="1100" b="1"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a:effectLst/>
                        </a:rPr>
                        <a:t>var_format</a:t>
                      </a:r>
                      <a:endParaRPr lang="es-ES" sz="1100" b="1"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a:effectLst/>
                        </a:rPr>
                        <a:t>variable_type</a:t>
                      </a:r>
                      <a:endParaRPr lang="es-ES" sz="1100" b="1"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a:effectLst/>
                        </a:rPr>
                        <a:t>units</a:t>
                      </a:r>
                      <a:endParaRPr lang="es-ES" sz="1100" b="1"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a:effectLst/>
                        </a:rPr>
                        <a:t>requirement_level</a:t>
                      </a:r>
                      <a:endParaRPr lang="es-ES" sz="1100" b="1"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dirty="0" err="1">
                          <a:effectLst/>
                        </a:rPr>
                        <a:t>variable_validation_rules</a:t>
                      </a:r>
                      <a:endParaRPr lang="es-ES" sz="1100" b="1"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1034484190"/>
                  </a:ext>
                </a:extLst>
              </a:tr>
              <a:tr h="257205">
                <a:tc>
                  <a:txBody>
                    <a:bodyPr/>
                    <a:lstStyle/>
                    <a:p>
                      <a:pPr algn="l" fontAlgn="b"/>
                      <a:r>
                        <a:rPr lang="es-ES" sz="1100" u="none" strike="noStrike" dirty="0" err="1">
                          <a:effectLst/>
                        </a:rPr>
                        <a:t>ss_use</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patient_id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a:effectLst/>
                        </a:rPr>
                        <a:t>Patient</a:t>
                      </a:r>
                      <a:r>
                        <a:rPr lang="es-ES" sz="1100" u="none" strike="noStrike" dirty="0">
                          <a:effectLst/>
                        </a:rPr>
                        <a:t> </a:t>
                      </a:r>
                      <a:r>
                        <a:rPr lang="es-ES" sz="1100" u="none" strike="noStrike" dirty="0" err="1">
                          <a:effectLst/>
                        </a:rPr>
                        <a:t>identification</a:t>
                      </a:r>
                      <a:r>
                        <a:rPr lang="es-ES" sz="1100" u="none" strike="noStrike" dirty="0">
                          <a:effectLst/>
                        </a:rPr>
                        <a:t> </a:t>
                      </a:r>
                      <a:r>
                        <a:rPr lang="es-ES" sz="1100" u="none" strike="noStrike" dirty="0" err="1">
                          <a:effectLst/>
                        </a:rPr>
                        <a:t>code</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string </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string</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3032374020"/>
                  </a:ext>
                </a:extLst>
              </a:tr>
              <a:tr h="25537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visit_type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 type </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a:effectLst/>
                        </a:rPr>
                        <a:t>utf-8</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a:effectLst/>
                        </a:rPr>
                        <a:t>string</a:t>
                      </a:r>
                      <a:r>
                        <a:rPr lang="es-ES" sz="1100" u="none" strike="noStrike" dirty="0">
                          <a:effectLst/>
                        </a:rPr>
                        <a:t> </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smtClean="0">
                          <a:effectLst/>
                        </a:rPr>
                        <a:t>categorical</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smtClean="0">
                          <a:effectLst/>
                        </a:rPr>
                        <a:t>required</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kern="1200" dirty="0" smtClean="0">
                          <a:solidFill>
                            <a:schemeClr val="dk1"/>
                          </a:solidFill>
                          <a:effectLst/>
                          <a:latin typeface="+mn-lt"/>
                          <a:ea typeface="+mn-ea"/>
                          <a:cs typeface="+mn-cs"/>
                        </a:rPr>
                        <a:t>1="PC (primary care) physician", 2="PC nurse", 3="PC social worker", 4="PC emergency service, 5="PC others", 6="Specialized visit physician",7="Specialized visit nurse", 8 ="Specialized visit unknown professional”</a:t>
                      </a:r>
                      <a:endParaRPr lang="en-US" sz="1100" u="none" strike="noStrike" kern="1200" dirty="0">
                        <a:solidFill>
                          <a:schemeClr val="dk1"/>
                        </a:solidFill>
                        <a:effectLst/>
                        <a:latin typeface="+mn-lt"/>
                        <a:ea typeface="+mn-ea"/>
                        <a:cs typeface="+mn-cs"/>
                      </a:endParaRPr>
                    </a:p>
                  </a:txBody>
                  <a:tcPr marL="7511" marR="7511" marT="7511" marB="0" anchor="b"/>
                </a:tc>
                <a:extLst>
                  <a:ext uri="{0D108BD9-81ED-4DB2-BD59-A6C34878D82A}">
                    <a16:rowId xmlns:a16="http://schemas.microsoft.com/office/drawing/2014/main" val="1808011953"/>
                  </a:ext>
                </a:extLst>
              </a:tr>
              <a:tr h="281657">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visit_loc</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 location type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string </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smtClean="0">
                          <a:effectLst/>
                        </a:rPr>
                        <a:t>categorical</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1="In-person at care center", 2="at home", 3="by telephone or </a:t>
                      </a:r>
                      <a:r>
                        <a:rPr lang="en-US" sz="1100" u="none" strike="noStrike" dirty="0" smtClean="0">
                          <a:effectLst/>
                        </a:rPr>
                        <a:t>similar“</a:t>
                      </a:r>
                      <a:endParaRPr lang="en-U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2388348796"/>
                  </a:ext>
                </a:extLst>
              </a:tr>
              <a:tr h="12768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b="1" u="none" strike="noStrike" dirty="0" err="1">
                          <a:solidFill>
                            <a:srgbClr val="C00000"/>
                          </a:solidFill>
                          <a:effectLst/>
                        </a:rPr>
                        <a:t>visit_service</a:t>
                      </a:r>
                      <a:endParaRPr lang="es-ES" sz="1100" b="1" i="0" u="none" strike="noStrike" dirty="0">
                        <a:solidFill>
                          <a:srgbClr val="C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Service of the visit</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utf-8</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string </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smtClean="0">
                          <a:effectLst/>
                        </a:rPr>
                        <a:t>categorical</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 See </a:t>
                      </a:r>
                      <a:r>
                        <a:rPr lang="en-US" sz="1100" b="1" u="none" strike="noStrike" dirty="0" smtClean="0">
                          <a:solidFill>
                            <a:srgbClr val="FF0000"/>
                          </a:solidFill>
                          <a:effectLst/>
                        </a:rPr>
                        <a:t>annex8.</a:t>
                      </a:r>
                      <a:r>
                        <a:rPr lang="en-US" sz="1100" u="none" strike="noStrike" dirty="0" smtClean="0">
                          <a:effectLst/>
                        </a:rPr>
                        <a:t> </a:t>
                      </a:r>
                      <a:r>
                        <a:rPr lang="en-US" sz="1100" u="none" strike="noStrike" dirty="0">
                          <a:effectLst/>
                        </a:rPr>
                        <a:t>Service in which the visit takes place using standardized nomenclature and Primary Care=APA added</a:t>
                      </a:r>
                      <a:endParaRPr lang="en-U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3742584979"/>
                  </a:ext>
                </a:extLst>
              </a:tr>
              <a:tr h="12768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visit_date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Date of the visit</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iso-8601</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date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smtClean="0">
                          <a:effectLst/>
                        </a:rPr>
                        <a:t>date</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&gt;=  </a:t>
                      </a:r>
                      <a:r>
                        <a:rPr lang="en-US" sz="1100" u="none" strike="noStrike" dirty="0" smtClean="0">
                          <a:effectLst/>
                        </a:rPr>
                        <a:t>2017-01-01  </a:t>
                      </a:r>
                      <a:r>
                        <a:rPr lang="en-US" sz="1100" u="none" strike="noStrike" dirty="0">
                          <a:effectLst/>
                        </a:rPr>
                        <a:t>and  &lt;= </a:t>
                      </a:r>
                      <a:r>
                        <a:rPr lang="en-US" sz="1100" u="none" strike="noStrike" dirty="0" smtClean="0">
                          <a:effectLst/>
                        </a:rPr>
                        <a:t>2022-12-31; </a:t>
                      </a:r>
                      <a:r>
                        <a:rPr lang="en-US" sz="1100" u="none" strike="noStrike" dirty="0">
                          <a:effectLst/>
                        </a:rPr>
                        <a:t>Format: "YYYY-mm-</a:t>
                      </a:r>
                      <a:r>
                        <a:rPr lang="en-US" sz="1100" u="none" strike="noStrike" dirty="0" err="1">
                          <a:effectLst/>
                        </a:rPr>
                        <a:t>dd</a:t>
                      </a:r>
                      <a:r>
                        <a:rPr lang="en-US" sz="1100" u="none" strike="noStrike" dirty="0">
                          <a:effectLst/>
                        </a:rPr>
                        <a:t>"</a:t>
                      </a:r>
                      <a:endParaRPr lang="en-U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1847848342"/>
                  </a:ext>
                </a:extLst>
              </a:tr>
              <a:tr h="12768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visit_derivation_PC</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a:effectLst/>
                        </a:rPr>
                        <a:t>Indicates if the visit is a derivation from PC</a:t>
                      </a:r>
                      <a:endParaRPr lang="en-U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integer</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smtClean="0">
                          <a:effectLst/>
                        </a:rPr>
                        <a:t>categorical</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0="No", 1="Yes</a:t>
                      </a:r>
                      <a:r>
                        <a:rPr lang="en-US" sz="1100" u="none" strike="noStrike" dirty="0" smtClean="0">
                          <a:effectLst/>
                        </a:rPr>
                        <a:t>"</a:t>
                      </a:r>
                      <a:endParaRPr lang="en-U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286430852"/>
                  </a:ext>
                </a:extLst>
              </a:tr>
              <a:tr h="12768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consult_request</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Indicates if in the visit the </a:t>
                      </a:r>
                      <a:r>
                        <a:rPr lang="en-US" sz="1100" u="none" strike="noStrike" dirty="0" err="1">
                          <a:effectLst/>
                        </a:rPr>
                        <a:t>profesional</a:t>
                      </a:r>
                      <a:r>
                        <a:rPr lang="en-US" sz="1100" u="none" strike="noStrike" dirty="0">
                          <a:effectLst/>
                        </a:rPr>
                        <a:t> conducted a consultation request (</a:t>
                      </a:r>
                      <a:r>
                        <a:rPr lang="en-US" sz="1100" u="none" strike="noStrike" dirty="0" err="1">
                          <a:effectLst/>
                        </a:rPr>
                        <a:t>interconsulta</a:t>
                      </a:r>
                      <a:r>
                        <a:rPr lang="en-US" sz="1100" u="none" strike="noStrike" dirty="0">
                          <a:effectLst/>
                        </a:rPr>
                        <a:t>)</a:t>
                      </a:r>
                      <a:endParaRPr lang="en-U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a:effectLst/>
                        </a:rPr>
                        <a:t>integer</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marL="0" marR="0" lvl="0" indent="0" algn="l" defTabSz="2167494" rtl="0" eaLnBrk="1" fontAlgn="b" latinLnBrk="0" hangingPunct="1">
                        <a:lnSpc>
                          <a:spcPct val="100000"/>
                        </a:lnSpc>
                        <a:spcBef>
                          <a:spcPts val="0"/>
                        </a:spcBef>
                        <a:spcAft>
                          <a:spcPts val="0"/>
                        </a:spcAft>
                        <a:buClrTx/>
                        <a:buSzTx/>
                        <a:buFontTx/>
                        <a:buNone/>
                        <a:tabLst/>
                        <a:defRPr/>
                      </a:pPr>
                      <a:r>
                        <a:rPr lang="es-ES" sz="1100" u="none" strike="noStrike" dirty="0" err="1" smtClean="0">
                          <a:effectLst/>
                        </a:rPr>
                        <a:t>categorical</a:t>
                      </a:r>
                      <a:endParaRPr lang="es-ES" sz="1100" b="0" i="0" u="none" strike="noStrike" dirty="0" smtClean="0">
                        <a:solidFill>
                          <a:srgbClr val="000000"/>
                        </a:solidFill>
                        <a:effectLst/>
                        <a:latin typeface="Arial" panose="020B0604020202020204" pitchFamily="34" charset="0"/>
                      </a:endParaRPr>
                    </a:p>
                    <a:p>
                      <a:pPr algn="l" fontAlgn="b"/>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0="No", 1="</a:t>
                      </a:r>
                      <a:r>
                        <a:rPr lang="en-US" sz="1100" u="none" strike="noStrike" dirty="0" smtClean="0">
                          <a:effectLst/>
                        </a:rPr>
                        <a:t>Yes"</a:t>
                      </a:r>
                      <a:endParaRPr lang="en-U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3253086806"/>
                  </a:ext>
                </a:extLst>
              </a:tr>
              <a:tr h="127689">
                <a:tc>
                  <a:txBody>
                    <a:bodyPr/>
                    <a:lstStyle/>
                    <a:p>
                      <a:pPr algn="l" fontAlgn="b"/>
                      <a:r>
                        <a:rPr lang="es-ES" sz="1100" u="none" strike="noStrike">
                          <a:effectLst/>
                        </a:rPr>
                        <a:t>ss_use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consult_request_service</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n-US" sz="1100" u="none" strike="noStrike" dirty="0">
                          <a:effectLst/>
                        </a:rPr>
                        <a:t>Indicates the service for which a </a:t>
                      </a:r>
                      <a:r>
                        <a:rPr lang="en-US" sz="1100" u="none" strike="noStrike" dirty="0" err="1">
                          <a:effectLst/>
                        </a:rPr>
                        <a:t>consult_request_service</a:t>
                      </a:r>
                      <a:r>
                        <a:rPr lang="en-US" sz="1100" u="none" strike="noStrike" dirty="0">
                          <a:effectLst/>
                        </a:rPr>
                        <a:t> was conducted</a:t>
                      </a:r>
                      <a:endParaRPr lang="en-U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integer</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smtClean="0">
                          <a:effectLst/>
                        </a:rPr>
                        <a:t>categorical</a:t>
                      </a:r>
                      <a:endParaRPr lang="es-ES" sz="1100" b="0" i="0" u="none" strike="noStrike" dirty="0">
                        <a:solidFill>
                          <a:srgbClr val="000000"/>
                        </a:solidFill>
                        <a:effectLst/>
                        <a:latin typeface="Arial" panose="020B0604020202020204" pitchFamily="34" charset="0"/>
                      </a:endParaRPr>
                    </a:p>
                  </a:txBody>
                  <a:tcPr marL="7511" marR="7511" marT="7511" marB="0" anchor="b"/>
                </a:tc>
                <a:tc>
                  <a:txBody>
                    <a:bodyPr/>
                    <a:lstStyle/>
                    <a:p>
                      <a:pPr algn="l" fontAlgn="b"/>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a:effectLst/>
                        </a:rPr>
                        <a:t>recommended</a:t>
                      </a:r>
                      <a:endParaRPr lang="es-ES" sz="1100" b="0" i="0" u="none" strike="noStrike">
                        <a:solidFill>
                          <a:srgbClr val="000000"/>
                        </a:solidFill>
                        <a:effectLst/>
                        <a:latin typeface="Arial" panose="020B0604020202020204" pitchFamily="34" charset="0"/>
                      </a:endParaRPr>
                    </a:p>
                  </a:txBody>
                  <a:tcPr marL="7511" marR="7511" marT="7511" marB="0" anchor="b"/>
                </a:tc>
                <a:tc>
                  <a:txBody>
                    <a:bodyPr/>
                    <a:lstStyle/>
                    <a:p>
                      <a:pPr algn="l" fontAlgn="b"/>
                      <a:r>
                        <a:rPr lang="es-ES" sz="1100" u="none" strike="noStrike" dirty="0" err="1">
                          <a:effectLst/>
                        </a:rPr>
                        <a:t>See</a:t>
                      </a:r>
                      <a:r>
                        <a:rPr lang="es-ES" sz="1100" u="none" strike="noStrike" dirty="0">
                          <a:effectLst/>
                        </a:rPr>
                        <a:t> </a:t>
                      </a:r>
                      <a:r>
                        <a:rPr lang="es-ES" sz="1100" u="none" strike="noStrike" dirty="0" smtClean="0">
                          <a:effectLst/>
                        </a:rPr>
                        <a:t>annex8</a:t>
                      </a:r>
                      <a:endParaRPr lang="es-ES" sz="1100" b="0" i="0" u="none" strike="noStrike" dirty="0">
                        <a:solidFill>
                          <a:srgbClr val="000000"/>
                        </a:solidFill>
                        <a:effectLst/>
                        <a:latin typeface="Arial" panose="020B0604020202020204" pitchFamily="34" charset="0"/>
                      </a:endParaRPr>
                    </a:p>
                  </a:txBody>
                  <a:tcPr marL="7511" marR="7511" marT="7511" marB="0" anchor="b"/>
                </a:tc>
                <a:extLst>
                  <a:ext uri="{0D108BD9-81ED-4DB2-BD59-A6C34878D82A}">
                    <a16:rowId xmlns:a16="http://schemas.microsoft.com/office/drawing/2014/main" val="2844212615"/>
                  </a:ext>
                </a:extLst>
              </a:tr>
            </a:tbl>
          </a:graphicData>
        </a:graphic>
      </p:graphicFrame>
      <p:cxnSp>
        <p:nvCxnSpPr>
          <p:cNvPr id="8" name="Conector recto de flecha 7"/>
          <p:cNvCxnSpPr>
            <a:endCxn id="9" idx="1"/>
          </p:cNvCxnSpPr>
          <p:nvPr/>
        </p:nvCxnSpPr>
        <p:spPr>
          <a:xfrm>
            <a:off x="3286510" y="4644008"/>
            <a:ext cx="2178516" cy="1477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2969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7 DM_EXAMS</a:t>
            </a:r>
            <a:endParaRPr lang="es-ES" b="1" dirty="0">
              <a:ln w="22225">
                <a:solidFill>
                  <a:schemeClr val="accent2"/>
                </a:solidFill>
                <a:prstDash val="solid"/>
              </a:ln>
              <a:solidFill>
                <a:schemeClr val="accent2">
                  <a:lumMod val="40000"/>
                  <a:lumOff val="60000"/>
                </a:schemeClr>
              </a:solidFill>
              <a:effectLst/>
            </a:endParaRPr>
          </a:p>
          <a:p>
            <a:endParaRPr lang="es-ES" dirty="0"/>
          </a:p>
        </p:txBody>
      </p:sp>
      <p:graphicFrame>
        <p:nvGraphicFramePr>
          <p:cNvPr id="2" name="Tabla 1"/>
          <p:cNvGraphicFramePr>
            <a:graphicFrameLocks noGrp="1"/>
          </p:cNvGraphicFramePr>
          <p:nvPr>
            <p:extLst>
              <p:ext uri="{D42A27DB-BD31-4B8C-83A1-F6EECF244321}">
                <p14:modId xmlns:p14="http://schemas.microsoft.com/office/powerpoint/2010/main" val="386040963"/>
              </p:ext>
            </p:extLst>
          </p:nvPr>
        </p:nvGraphicFramePr>
        <p:xfrm>
          <a:off x="2583384" y="1691680"/>
          <a:ext cx="13033447" cy="1098034"/>
        </p:xfrm>
        <a:graphic>
          <a:graphicData uri="http://schemas.openxmlformats.org/drawingml/2006/table">
            <a:tbl>
              <a:tblPr>
                <a:tableStyleId>{5C22544A-7EE6-4342-B048-85BDC9FD1C3A}</a:tableStyleId>
              </a:tblPr>
              <a:tblGrid>
                <a:gridCol w="686633">
                  <a:extLst>
                    <a:ext uri="{9D8B030D-6E8A-4147-A177-3AD203B41FA5}">
                      <a16:colId xmlns:a16="http://schemas.microsoft.com/office/drawing/2014/main" val="3945981622"/>
                    </a:ext>
                  </a:extLst>
                </a:gridCol>
                <a:gridCol w="1239286">
                  <a:extLst>
                    <a:ext uri="{9D8B030D-6E8A-4147-A177-3AD203B41FA5}">
                      <a16:colId xmlns:a16="http://schemas.microsoft.com/office/drawing/2014/main" val="2609044398"/>
                    </a:ext>
                  </a:extLst>
                </a:gridCol>
                <a:gridCol w="3116784">
                  <a:extLst>
                    <a:ext uri="{9D8B030D-6E8A-4147-A177-3AD203B41FA5}">
                      <a16:colId xmlns:a16="http://schemas.microsoft.com/office/drawing/2014/main" val="1583192303"/>
                    </a:ext>
                  </a:extLst>
                </a:gridCol>
                <a:gridCol w="775800">
                  <a:extLst>
                    <a:ext uri="{9D8B030D-6E8A-4147-A177-3AD203B41FA5}">
                      <a16:colId xmlns:a16="http://schemas.microsoft.com/office/drawing/2014/main" val="1879342500"/>
                    </a:ext>
                  </a:extLst>
                </a:gridCol>
                <a:gridCol w="930960">
                  <a:extLst>
                    <a:ext uri="{9D8B030D-6E8A-4147-A177-3AD203B41FA5}">
                      <a16:colId xmlns:a16="http://schemas.microsoft.com/office/drawing/2014/main" val="2542873335"/>
                    </a:ext>
                  </a:extLst>
                </a:gridCol>
                <a:gridCol w="1318861">
                  <a:extLst>
                    <a:ext uri="{9D8B030D-6E8A-4147-A177-3AD203B41FA5}">
                      <a16:colId xmlns:a16="http://schemas.microsoft.com/office/drawing/2014/main" val="2847475923"/>
                    </a:ext>
                  </a:extLst>
                </a:gridCol>
                <a:gridCol w="465480">
                  <a:extLst>
                    <a:ext uri="{9D8B030D-6E8A-4147-A177-3AD203B41FA5}">
                      <a16:colId xmlns:a16="http://schemas.microsoft.com/office/drawing/2014/main" val="2197491181"/>
                    </a:ext>
                  </a:extLst>
                </a:gridCol>
                <a:gridCol w="1054020">
                  <a:extLst>
                    <a:ext uri="{9D8B030D-6E8A-4147-A177-3AD203B41FA5}">
                      <a16:colId xmlns:a16="http://schemas.microsoft.com/office/drawing/2014/main" val="3014546488"/>
                    </a:ext>
                  </a:extLst>
                </a:gridCol>
                <a:gridCol w="3445623">
                  <a:extLst>
                    <a:ext uri="{9D8B030D-6E8A-4147-A177-3AD203B41FA5}">
                      <a16:colId xmlns:a16="http://schemas.microsoft.com/office/drawing/2014/main" val="1291475565"/>
                    </a:ext>
                  </a:extLst>
                </a:gridCol>
              </a:tblGrid>
              <a:tr h="161925">
                <a:tc>
                  <a:txBody>
                    <a:bodyPr/>
                    <a:lstStyle/>
                    <a:p>
                      <a:pPr algn="l" fontAlgn="b"/>
                      <a:r>
                        <a:rPr lang="es-ES" sz="1100" b="1" u="none" strike="noStrike" dirty="0" err="1">
                          <a:effectLst/>
                          <a:latin typeface="+mn-lt"/>
                        </a:rPr>
                        <a:t>entity</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variable_label</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variable_description</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encoding</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var_format</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variable_type</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units</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requirement_level</a:t>
                      </a:r>
                      <a:endParaRPr lang="es-ES" sz="1100" b="1" i="0" u="none" strike="noStrike" dirty="0">
                        <a:solidFill>
                          <a:srgbClr val="000000"/>
                        </a:solidFill>
                        <a:effectLst/>
                        <a:latin typeface="+mn-lt"/>
                      </a:endParaRPr>
                    </a:p>
                  </a:txBody>
                  <a:tcPr marL="9525" marR="9525" marT="9525" marB="0" anchor="b"/>
                </a:tc>
                <a:tc>
                  <a:txBody>
                    <a:bodyPr/>
                    <a:lstStyle/>
                    <a:p>
                      <a:pPr algn="l" fontAlgn="b"/>
                      <a:r>
                        <a:rPr lang="es-ES" sz="1100" b="1" u="none" strike="noStrike" dirty="0" err="1">
                          <a:effectLst/>
                          <a:latin typeface="+mn-lt"/>
                        </a:rPr>
                        <a:t>variable_validation_rules</a:t>
                      </a:r>
                      <a:endParaRPr lang="es-ES" sz="1100" b="1" i="0" u="none" strike="noStrike" dirty="0">
                        <a:solidFill>
                          <a:srgbClr val="000000"/>
                        </a:solidFill>
                        <a:effectLst/>
                        <a:latin typeface="+mn-lt"/>
                      </a:endParaRPr>
                    </a:p>
                  </a:txBody>
                  <a:tcPr marL="9525" marR="9525" marT="9525" marB="0" anchor="b"/>
                </a:tc>
                <a:extLst>
                  <a:ext uri="{0D108BD9-81ED-4DB2-BD59-A6C34878D82A}">
                    <a16:rowId xmlns:a16="http://schemas.microsoft.com/office/drawing/2014/main" val="3012662351"/>
                  </a:ext>
                </a:extLst>
              </a:tr>
              <a:tr h="161925">
                <a:tc>
                  <a:txBody>
                    <a:bodyPr/>
                    <a:lstStyle/>
                    <a:p>
                      <a:pPr algn="l" fontAlgn="b"/>
                      <a:r>
                        <a:rPr lang="es-ES" sz="1100" u="none" strike="noStrike">
                          <a:effectLst/>
                          <a:latin typeface="+mn-lt"/>
                        </a:rPr>
                        <a:t>exams</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patient_id</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Patient identification code</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utf-8</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string </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string</a:t>
                      </a:r>
                      <a:endParaRPr lang="es-ES" sz="1100" b="0" i="0" u="none" strike="noStrike">
                        <a:solidFill>
                          <a:srgbClr val="000000"/>
                        </a:solidFill>
                        <a:effectLst/>
                        <a:latin typeface="+mn-lt"/>
                      </a:endParaRPr>
                    </a:p>
                  </a:txBody>
                  <a:tcPr marL="9525" marR="9525" marT="9525" marB="0" anchor="b"/>
                </a:tc>
                <a:tc>
                  <a:txBody>
                    <a:bodyPr/>
                    <a:lstStyle/>
                    <a:p>
                      <a:pPr algn="l" fontAlgn="b"/>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required</a:t>
                      </a:r>
                      <a:endParaRPr lang="es-ES" sz="1100" b="0" i="0" u="none" strike="noStrike">
                        <a:solidFill>
                          <a:srgbClr val="000000"/>
                        </a:solidFill>
                        <a:effectLst/>
                        <a:latin typeface="+mn-lt"/>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261394749"/>
                  </a:ext>
                </a:extLst>
              </a:tr>
              <a:tr h="221734">
                <a:tc>
                  <a:txBody>
                    <a:bodyPr/>
                    <a:lstStyle/>
                    <a:p>
                      <a:pPr algn="l" fontAlgn="b"/>
                      <a:r>
                        <a:rPr lang="es-ES" sz="1100" u="none" strike="noStrike">
                          <a:effectLst/>
                          <a:latin typeface="+mn-lt"/>
                        </a:rPr>
                        <a:t>exams</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dirty="0" err="1">
                          <a:solidFill>
                            <a:srgbClr val="C00000"/>
                          </a:solidFill>
                          <a:effectLst/>
                          <a:latin typeface="+mn-lt"/>
                        </a:rPr>
                        <a:t>test_name</a:t>
                      </a:r>
                      <a:endParaRPr lang="es-ES" sz="1100" b="0" i="0" u="none" strike="noStrike" dirty="0">
                        <a:solidFill>
                          <a:srgbClr val="C00000"/>
                        </a:solidFill>
                        <a:effectLst/>
                        <a:latin typeface="+mn-lt"/>
                      </a:endParaRPr>
                    </a:p>
                  </a:txBody>
                  <a:tcPr marL="9525" marR="9525" marT="9525" marB="0" anchor="b"/>
                </a:tc>
                <a:tc>
                  <a:txBody>
                    <a:bodyPr/>
                    <a:lstStyle/>
                    <a:p>
                      <a:pPr algn="l" fontAlgn="b"/>
                      <a:r>
                        <a:rPr lang="en-US" sz="1100" u="none" strike="noStrike">
                          <a:effectLst/>
                          <a:latin typeface="+mn-lt"/>
                        </a:rPr>
                        <a:t>Test that has been conducted</a:t>
                      </a:r>
                      <a:endParaRPr lang="en-U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utf-8</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string</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dirty="0" err="1" smtClean="0">
                          <a:effectLst/>
                          <a:latin typeface="+mn-lt"/>
                        </a:rPr>
                        <a:t>categorical</a:t>
                      </a:r>
                      <a:endParaRPr lang="es-ES" sz="1100" b="0" i="0" u="none" strike="noStrike" dirty="0">
                        <a:solidFill>
                          <a:srgbClr val="000000"/>
                        </a:solidFill>
                        <a:effectLst/>
                        <a:latin typeface="+mn-lt"/>
                      </a:endParaRPr>
                    </a:p>
                  </a:txBody>
                  <a:tcPr marL="9525" marR="9525" marT="9525" marB="0" anchor="b"/>
                </a:tc>
                <a:tc>
                  <a:txBody>
                    <a:bodyPr/>
                    <a:lstStyle/>
                    <a:p>
                      <a:pPr algn="l" fontAlgn="b"/>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required</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see</a:t>
                      </a:r>
                      <a:r>
                        <a:rPr lang="es-ES" sz="1000" b="0" i="0" u="none" strike="noStrike" dirty="0">
                          <a:solidFill>
                            <a:srgbClr val="000000"/>
                          </a:solidFill>
                          <a:effectLst/>
                          <a:latin typeface="Arial" panose="020B0604020202020204" pitchFamily="34" charset="0"/>
                        </a:rPr>
                        <a:t> </a:t>
                      </a:r>
                      <a:r>
                        <a:rPr lang="es-ES" sz="1000" b="1" i="0" u="none" strike="noStrike" dirty="0" smtClean="0">
                          <a:solidFill>
                            <a:srgbClr val="FF0000"/>
                          </a:solidFill>
                          <a:effectLst/>
                          <a:latin typeface="Arial" panose="020B0604020202020204" pitchFamily="34" charset="0"/>
                        </a:rPr>
                        <a:t>anex9</a:t>
                      </a:r>
                      <a:endParaRPr lang="es-ES" sz="1000" b="1" i="0" u="none" strike="noStrike" dirty="0">
                        <a:solidFill>
                          <a:srgbClr val="FF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97061136"/>
                  </a:ext>
                </a:extLst>
              </a:tr>
              <a:tr h="161925">
                <a:tc>
                  <a:txBody>
                    <a:bodyPr/>
                    <a:lstStyle/>
                    <a:p>
                      <a:pPr algn="l" fontAlgn="b"/>
                      <a:r>
                        <a:rPr lang="es-ES" sz="1100" u="none" strike="noStrike">
                          <a:effectLst/>
                          <a:latin typeface="+mn-lt"/>
                        </a:rPr>
                        <a:t>exams</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dirty="0" err="1">
                          <a:solidFill>
                            <a:srgbClr val="C00000"/>
                          </a:solidFill>
                          <a:effectLst/>
                          <a:latin typeface="+mn-lt"/>
                        </a:rPr>
                        <a:t>test_value</a:t>
                      </a:r>
                      <a:endParaRPr lang="es-ES" sz="1100" b="0" i="0" u="none" strike="noStrike" dirty="0">
                        <a:solidFill>
                          <a:srgbClr val="C00000"/>
                        </a:solidFill>
                        <a:effectLst/>
                        <a:latin typeface="+mn-lt"/>
                      </a:endParaRPr>
                    </a:p>
                  </a:txBody>
                  <a:tcPr marL="9525" marR="9525" marT="9525" marB="0" anchor="b"/>
                </a:tc>
                <a:tc>
                  <a:txBody>
                    <a:bodyPr/>
                    <a:lstStyle/>
                    <a:p>
                      <a:pPr algn="l" fontAlgn="b"/>
                      <a:r>
                        <a:rPr lang="en-US" sz="1100" u="none" strike="noStrike">
                          <a:effectLst/>
                          <a:latin typeface="+mn-lt"/>
                        </a:rPr>
                        <a:t>Test results of the test conducted in test_name</a:t>
                      </a:r>
                      <a:endParaRPr lang="en-U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utf-8</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string</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dirty="0" err="1" smtClean="0">
                          <a:effectLst/>
                          <a:latin typeface="+mn-lt"/>
                        </a:rPr>
                        <a:t>categorical</a:t>
                      </a:r>
                      <a:endParaRPr lang="es-ES" sz="1100" b="0" i="0" u="none" strike="noStrike" dirty="0">
                        <a:solidFill>
                          <a:srgbClr val="000000"/>
                        </a:solidFill>
                        <a:effectLst/>
                        <a:latin typeface="+mn-lt"/>
                      </a:endParaRPr>
                    </a:p>
                  </a:txBody>
                  <a:tcPr marL="9525" marR="9525" marT="9525" marB="0" anchor="b"/>
                </a:tc>
                <a:tc>
                  <a:txBody>
                    <a:bodyPr/>
                    <a:lstStyle/>
                    <a:p>
                      <a:pPr algn="l" fontAlgn="b"/>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required</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see</a:t>
                      </a:r>
                      <a:r>
                        <a:rPr lang="es-ES" sz="1000" b="0" i="0" u="none" strike="noStrike" dirty="0">
                          <a:solidFill>
                            <a:srgbClr val="000000"/>
                          </a:solidFill>
                          <a:effectLst/>
                          <a:latin typeface="Arial" panose="020B0604020202020204" pitchFamily="34" charset="0"/>
                        </a:rPr>
                        <a:t> </a:t>
                      </a:r>
                      <a:r>
                        <a:rPr lang="es-ES" sz="1000" b="0" i="0" u="none" strike="noStrike" dirty="0" smtClean="0">
                          <a:solidFill>
                            <a:srgbClr val="FF0000"/>
                          </a:solidFill>
                          <a:effectLst/>
                          <a:latin typeface="Arial" panose="020B0604020202020204" pitchFamily="34" charset="0"/>
                        </a:rPr>
                        <a:t>anex10</a:t>
                      </a:r>
                      <a:endParaRPr lang="es-ES" sz="1000" b="0" i="0" u="none" strike="noStrike" dirty="0">
                        <a:solidFill>
                          <a:srgbClr val="FF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576626140"/>
                  </a:ext>
                </a:extLst>
              </a:tr>
              <a:tr h="161925">
                <a:tc>
                  <a:txBody>
                    <a:bodyPr/>
                    <a:lstStyle/>
                    <a:p>
                      <a:pPr algn="l" fontAlgn="b"/>
                      <a:r>
                        <a:rPr lang="es-ES" sz="1100" u="none" strike="noStrike">
                          <a:effectLst/>
                          <a:latin typeface="+mn-lt"/>
                        </a:rPr>
                        <a:t>exams</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test_date</a:t>
                      </a:r>
                      <a:endParaRPr lang="es-ES" sz="1100" b="0" i="0" u="none" strike="noStrike">
                        <a:solidFill>
                          <a:srgbClr val="000000"/>
                        </a:solidFill>
                        <a:effectLst/>
                        <a:latin typeface="+mn-lt"/>
                      </a:endParaRPr>
                    </a:p>
                  </a:txBody>
                  <a:tcPr marL="9525" marR="9525" marT="9525" marB="0" anchor="b"/>
                </a:tc>
                <a:tc>
                  <a:txBody>
                    <a:bodyPr/>
                    <a:lstStyle/>
                    <a:p>
                      <a:pPr algn="l" fontAlgn="b"/>
                      <a:r>
                        <a:rPr lang="en-US" sz="1100" u="none" strike="noStrike" dirty="0">
                          <a:effectLst/>
                          <a:latin typeface="+mn-lt"/>
                        </a:rPr>
                        <a:t>Date when the test was conducted</a:t>
                      </a:r>
                      <a:endParaRPr lang="en-US" sz="1100" b="0" i="0" u="none" strike="noStrike" dirty="0">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iso-8601</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date</a:t>
                      </a:r>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dirty="0" smtClean="0">
                          <a:effectLst/>
                          <a:latin typeface="+mn-lt"/>
                        </a:rPr>
                        <a:t>date</a:t>
                      </a:r>
                      <a:endParaRPr lang="es-ES" sz="1100" b="0" i="0" u="none" strike="noStrike" dirty="0">
                        <a:solidFill>
                          <a:srgbClr val="000000"/>
                        </a:solidFill>
                        <a:effectLst/>
                        <a:latin typeface="+mn-lt"/>
                      </a:endParaRPr>
                    </a:p>
                  </a:txBody>
                  <a:tcPr marL="9525" marR="9525" marT="9525" marB="0" anchor="b"/>
                </a:tc>
                <a:tc>
                  <a:txBody>
                    <a:bodyPr/>
                    <a:lstStyle/>
                    <a:p>
                      <a:pPr algn="l" fontAlgn="b"/>
                      <a:endParaRPr lang="es-ES" sz="1100" b="0" i="0" u="none" strike="noStrike">
                        <a:solidFill>
                          <a:srgbClr val="000000"/>
                        </a:solidFill>
                        <a:effectLst/>
                        <a:latin typeface="+mn-lt"/>
                      </a:endParaRPr>
                    </a:p>
                  </a:txBody>
                  <a:tcPr marL="9525" marR="9525" marT="9525" marB="0" anchor="b"/>
                </a:tc>
                <a:tc>
                  <a:txBody>
                    <a:bodyPr/>
                    <a:lstStyle/>
                    <a:p>
                      <a:pPr algn="l" fontAlgn="b"/>
                      <a:r>
                        <a:rPr lang="es-ES" sz="1100" u="none" strike="noStrike">
                          <a:effectLst/>
                          <a:latin typeface="+mn-lt"/>
                        </a:rPr>
                        <a:t>required</a:t>
                      </a:r>
                      <a:endParaRPr lang="es-ES" sz="1100" b="0" i="0" u="none" strike="noStrike">
                        <a:solidFill>
                          <a:srgbClr val="000000"/>
                        </a:solidFill>
                        <a:effectLst/>
                        <a:latin typeface="+mn-lt"/>
                      </a:endParaRPr>
                    </a:p>
                  </a:txBody>
                  <a:tcPr marL="9525" marR="9525" marT="9525" marB="0" anchor="b"/>
                </a:tc>
                <a:tc>
                  <a:txBody>
                    <a:bodyPr/>
                    <a:lstStyle/>
                    <a:p>
                      <a:pPr algn="l" fontAlgn="b"/>
                      <a:r>
                        <a:rPr lang="en-US" sz="1000" b="0" i="0" u="none" strike="noStrike" dirty="0">
                          <a:solidFill>
                            <a:srgbClr val="000000"/>
                          </a:solidFill>
                          <a:effectLst/>
                          <a:latin typeface="Arial" panose="020B0604020202020204" pitchFamily="34" charset="0"/>
                        </a:rPr>
                        <a:t>&gt;= </a:t>
                      </a:r>
                      <a:r>
                        <a:rPr lang="en-US" sz="1000" b="0" i="0" u="none" strike="noStrike" dirty="0" smtClean="0">
                          <a:solidFill>
                            <a:srgbClr val="000000"/>
                          </a:solidFill>
                          <a:effectLst/>
                          <a:latin typeface="Arial" panose="020B0604020202020204" pitchFamily="34" charset="0"/>
                        </a:rPr>
                        <a:t>2017-01-01  </a:t>
                      </a:r>
                      <a:r>
                        <a:rPr lang="en-US" sz="1000" b="0" i="0" u="none" strike="noStrike" dirty="0">
                          <a:solidFill>
                            <a:srgbClr val="000000"/>
                          </a:solidFill>
                          <a:effectLst/>
                          <a:latin typeface="Arial" panose="020B0604020202020204" pitchFamily="34" charset="0"/>
                        </a:rPr>
                        <a:t>and  &lt;= </a:t>
                      </a:r>
                      <a:r>
                        <a:rPr lang="en-US" sz="1000" b="0" i="0" u="none" strike="noStrike" dirty="0" smtClean="0">
                          <a:solidFill>
                            <a:srgbClr val="000000"/>
                          </a:solidFill>
                          <a:effectLst/>
                          <a:latin typeface="Arial" panose="020B0604020202020204" pitchFamily="34" charset="0"/>
                        </a:rPr>
                        <a:t>2022-12-31; </a:t>
                      </a:r>
                      <a:r>
                        <a:rPr lang="en-US" sz="1000" b="0" i="0" u="none" strike="noStrike" dirty="0">
                          <a:solidFill>
                            <a:srgbClr val="000000"/>
                          </a:solidFill>
                          <a:effectLst/>
                          <a:latin typeface="Arial" panose="020B0604020202020204" pitchFamily="34" charset="0"/>
                        </a:rPr>
                        <a:t>Format: "YYYY-mm-</a:t>
                      </a:r>
                      <a:r>
                        <a:rPr lang="en-US" sz="1000" b="0" i="0" u="none" strike="noStrike" dirty="0" err="1">
                          <a:solidFill>
                            <a:srgbClr val="000000"/>
                          </a:solidFill>
                          <a:effectLst/>
                          <a:latin typeface="Arial" panose="020B0604020202020204" pitchFamily="34" charset="0"/>
                        </a:rPr>
                        <a:t>dd</a:t>
                      </a:r>
                      <a:r>
                        <a:rPr lang="en-US" sz="1000" b="0" i="0" u="none" strike="noStrike" dirty="0">
                          <a:solidFill>
                            <a:srgbClr val="000000"/>
                          </a:solidFill>
                          <a:effectLst/>
                          <a:latin typeface="Arial" panose="020B0604020202020204" pitchFamily="34" charset="0"/>
                        </a:rPr>
                        <a:t>"</a:t>
                      </a:r>
                    </a:p>
                  </a:txBody>
                  <a:tcPr marL="9525" marR="9525" marT="9525" marB="0" anchor="b"/>
                </a:tc>
                <a:extLst>
                  <a:ext uri="{0D108BD9-81ED-4DB2-BD59-A6C34878D82A}">
                    <a16:rowId xmlns:a16="http://schemas.microsoft.com/office/drawing/2014/main" val="3582642724"/>
                  </a:ext>
                </a:extLst>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2625196450"/>
              </p:ext>
            </p:extLst>
          </p:nvPr>
        </p:nvGraphicFramePr>
        <p:xfrm>
          <a:off x="2579037" y="3563888"/>
          <a:ext cx="10219432" cy="1780832"/>
        </p:xfrm>
        <a:graphic>
          <a:graphicData uri="http://schemas.openxmlformats.org/drawingml/2006/table">
            <a:tbl>
              <a:tblPr>
                <a:tableStyleId>{5C22544A-7EE6-4342-B048-85BDC9FD1C3A}</a:tableStyleId>
              </a:tblPr>
              <a:tblGrid>
                <a:gridCol w="1777293">
                  <a:extLst>
                    <a:ext uri="{9D8B030D-6E8A-4147-A177-3AD203B41FA5}">
                      <a16:colId xmlns:a16="http://schemas.microsoft.com/office/drawing/2014/main" val="91865185"/>
                    </a:ext>
                  </a:extLst>
                </a:gridCol>
                <a:gridCol w="7109170">
                  <a:extLst>
                    <a:ext uri="{9D8B030D-6E8A-4147-A177-3AD203B41FA5}">
                      <a16:colId xmlns:a16="http://schemas.microsoft.com/office/drawing/2014/main" val="1127988996"/>
                    </a:ext>
                  </a:extLst>
                </a:gridCol>
                <a:gridCol w="1332969">
                  <a:extLst>
                    <a:ext uri="{9D8B030D-6E8A-4147-A177-3AD203B41FA5}">
                      <a16:colId xmlns:a16="http://schemas.microsoft.com/office/drawing/2014/main" val="3782800231"/>
                    </a:ext>
                  </a:extLst>
                </a:gridCol>
              </a:tblGrid>
              <a:tr h="161925">
                <a:tc>
                  <a:txBody>
                    <a:bodyPr/>
                    <a:lstStyle/>
                    <a:p>
                      <a:pPr algn="l" fontAlgn="b"/>
                      <a:r>
                        <a:rPr lang="es-ES" sz="1100" b="1" u="none" strike="noStrike" dirty="0" err="1">
                          <a:effectLst/>
                        </a:rPr>
                        <a:t>test_name</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description</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other_specifications</a:t>
                      </a:r>
                      <a:endParaRPr lang="es-ES" sz="11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1843093"/>
                  </a:ext>
                </a:extLst>
              </a:tr>
              <a:tr h="110867">
                <a:tc>
                  <a:txBody>
                    <a:bodyPr/>
                    <a:lstStyle/>
                    <a:p>
                      <a:pPr algn="l" fontAlgn="b"/>
                      <a:r>
                        <a:rPr lang="es-ES" sz="1100" u="none" strike="noStrike" dirty="0" err="1" smtClean="0">
                          <a:effectLst/>
                        </a:rPr>
                        <a:t>self_care_training</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dirty="0">
                          <a:effectLst/>
                        </a:rPr>
                        <a:t>If the patient has attended a training on </a:t>
                      </a:r>
                      <a:r>
                        <a:rPr lang="en-US" sz="1100" u="none" strike="noStrike" dirty="0" err="1" smtClean="0">
                          <a:effectLst/>
                        </a:rPr>
                        <a:t>self_care</a:t>
                      </a:r>
                      <a:r>
                        <a:rPr lang="en-US" sz="1100" u="none" strike="noStrike" dirty="0" smtClean="0">
                          <a:effectLst/>
                        </a:rPr>
                        <a:t> </a:t>
                      </a:r>
                      <a:r>
                        <a:rPr lang="en-US" sz="1100" u="none" strike="noStrike" dirty="0">
                          <a:effectLst/>
                        </a:rPr>
                        <a:t>or assume </a:t>
                      </a:r>
                      <a:r>
                        <a:rPr lang="en-US" sz="1100" u="none" strike="noStrike" dirty="0" smtClean="0">
                          <a:effectLst/>
                        </a:rPr>
                        <a:t>self </a:t>
                      </a:r>
                      <a:r>
                        <a:rPr lang="en-US" sz="1100" u="none" strike="noStrike" dirty="0">
                          <a:effectLst/>
                        </a:rPr>
                        <a:t>care (</a:t>
                      </a:r>
                      <a:r>
                        <a:rPr lang="en-US" sz="1100" u="none" strike="noStrike" dirty="0" err="1">
                          <a:effectLst/>
                        </a:rPr>
                        <a:t>autocuidados</a:t>
                      </a:r>
                      <a:r>
                        <a:rPr lang="en-US" sz="1100" u="none" strike="noStrike" dirty="0">
                          <a:effectLst/>
                        </a:rPr>
                        <a:t>)</a:t>
                      </a:r>
                      <a:endParaRPr lang="en-U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recomended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59801677"/>
                  </a:ext>
                </a:extLst>
              </a:tr>
              <a:tr h="77718">
                <a:tc>
                  <a:txBody>
                    <a:bodyPr/>
                    <a:lstStyle/>
                    <a:p>
                      <a:pPr algn="l" fontAlgn="b"/>
                      <a:r>
                        <a:rPr lang="es-ES" sz="1100" u="none" strike="noStrike">
                          <a:effectLst/>
                        </a:rPr>
                        <a:t>ocular_exam_PC</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dirty="0" smtClean="0">
                          <a:effectLst/>
                        </a:rPr>
                        <a:t>If the patient has had an ocular examination (ocular fundus)  in Primary Care (</a:t>
                      </a:r>
                      <a:r>
                        <a:rPr lang="en-US" sz="1100" u="none" strike="noStrike" dirty="0" err="1" smtClean="0">
                          <a:effectLst/>
                        </a:rPr>
                        <a:t>fondo</a:t>
                      </a:r>
                      <a:r>
                        <a:rPr lang="en-US" sz="1100" u="none" strike="noStrike" dirty="0" smtClean="0">
                          <a:effectLst/>
                        </a:rPr>
                        <a:t> de </a:t>
                      </a:r>
                      <a:r>
                        <a:rPr lang="en-US" sz="1100" u="none" strike="noStrike" dirty="0" err="1" smtClean="0">
                          <a:effectLst/>
                        </a:rPr>
                        <a:t>ojo</a:t>
                      </a:r>
                      <a:r>
                        <a:rPr lang="en-US" sz="1100" u="none" strike="noStrike" dirty="0" smtClean="0">
                          <a:effectLst/>
                        </a:rPr>
                        <a:t>) or </a:t>
                      </a:r>
                      <a:r>
                        <a:rPr lang="en-US" sz="1100" u="none" strike="noStrike" dirty="0" err="1" smtClean="0">
                          <a:effectLst/>
                        </a:rPr>
                        <a:t>retinography</a:t>
                      </a:r>
                      <a:endParaRPr lang="en-U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a:effectLst/>
                        </a:rPr>
                        <a:t>required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01493423"/>
                  </a:ext>
                </a:extLst>
              </a:tr>
              <a:tr h="161925">
                <a:tc>
                  <a:txBody>
                    <a:bodyPr/>
                    <a:lstStyle/>
                    <a:p>
                      <a:pPr algn="l" fontAlgn="b"/>
                      <a:r>
                        <a:rPr lang="es-ES" sz="1100" u="none" strike="noStrike" dirty="0" err="1">
                          <a:effectLst/>
                        </a:rPr>
                        <a:t>ocular_exam_ophthalmologist</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had an ocular examination by the ophthalmologist (retinography or ophthalmoscopy)</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544176187"/>
                  </a:ext>
                </a:extLst>
              </a:tr>
              <a:tr h="161925">
                <a:tc>
                  <a:txBody>
                    <a:bodyPr/>
                    <a:lstStyle/>
                    <a:p>
                      <a:pPr algn="l" fontAlgn="b"/>
                      <a:r>
                        <a:rPr lang="es-ES" sz="1100" u="none" strike="noStrike">
                          <a:effectLst/>
                        </a:rPr>
                        <a:t>foot_exam</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had a physical examination for foot deformity or ulcer (pie diabético)</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required</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916767462"/>
                  </a:ext>
                </a:extLst>
              </a:tr>
              <a:tr h="161925">
                <a:tc>
                  <a:txBody>
                    <a:bodyPr/>
                    <a:lstStyle/>
                    <a:p>
                      <a:pPr algn="l" fontAlgn="b"/>
                      <a:r>
                        <a:rPr lang="es-ES" sz="1100" u="none" strike="noStrike">
                          <a:effectLst/>
                        </a:rPr>
                        <a:t>pedal_pulse</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had a screen for Peripheral arterial disease (PAD) with pedal pulses measures (pulso pedio-tibial)</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smtClean="0">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705220045"/>
                  </a:ext>
                </a:extLst>
              </a:tr>
              <a:tr h="186347">
                <a:tc>
                  <a:txBody>
                    <a:bodyPr/>
                    <a:lstStyle/>
                    <a:p>
                      <a:pPr algn="l" fontAlgn="b"/>
                      <a:r>
                        <a:rPr lang="es-ES" sz="1100" u="none" strike="noStrike">
                          <a:effectLst/>
                        </a:rPr>
                        <a:t>left_ankel_brachial_index</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had mesured the ankel-brachial (ABI) pressure index (índice tobillo brazo izquierdos)</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smtClean="0">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098649447"/>
                  </a:ext>
                </a:extLst>
              </a:tr>
              <a:tr h="161925">
                <a:tc>
                  <a:txBody>
                    <a:bodyPr/>
                    <a:lstStyle/>
                    <a:p>
                      <a:pPr algn="l" fontAlgn="b"/>
                      <a:r>
                        <a:rPr lang="es-ES" sz="1100" u="none" strike="noStrike">
                          <a:effectLst/>
                        </a:rPr>
                        <a:t>right_ankel_brachial_index</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had mesured the ankel-brachial (ABI) pressure index (índice tobillo brazo derechos)</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smtClean="0">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195150558"/>
                  </a:ext>
                </a:extLst>
              </a:tr>
              <a:tr h="161925">
                <a:tc>
                  <a:txBody>
                    <a:bodyPr/>
                    <a:lstStyle/>
                    <a:p>
                      <a:pPr algn="l" fontAlgn="b"/>
                      <a:r>
                        <a:rPr lang="es-ES" sz="1100" u="none" strike="noStrike">
                          <a:effectLst/>
                        </a:rPr>
                        <a:t>monofilament_sensibility</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dirty="0">
                          <a:effectLst/>
                        </a:rPr>
                        <a:t>If the patient has had the sensibility monofilament test (</a:t>
                      </a:r>
                      <a:r>
                        <a:rPr lang="en-US" sz="1100" u="none" strike="noStrike" dirty="0" err="1">
                          <a:effectLst/>
                        </a:rPr>
                        <a:t>prueba</a:t>
                      </a:r>
                      <a:r>
                        <a:rPr lang="en-US" sz="1100" u="none" strike="noStrike" dirty="0">
                          <a:effectLst/>
                        </a:rPr>
                        <a:t> de </a:t>
                      </a:r>
                      <a:r>
                        <a:rPr lang="en-US" sz="1100" u="none" strike="noStrike" dirty="0" err="1">
                          <a:effectLst/>
                        </a:rPr>
                        <a:t>sensibilidad</a:t>
                      </a:r>
                      <a:r>
                        <a:rPr lang="en-US" sz="1100" u="none" strike="noStrike" dirty="0">
                          <a:effectLst/>
                        </a:rPr>
                        <a:t> del pie </a:t>
                      </a:r>
                      <a:r>
                        <a:rPr lang="en-US" sz="1100" u="none" strike="noStrike" dirty="0" err="1">
                          <a:effectLst/>
                        </a:rPr>
                        <a:t>diabético</a:t>
                      </a:r>
                      <a:r>
                        <a:rPr lang="en-US" sz="1100" u="none" strike="noStrike" dirty="0">
                          <a:effectLst/>
                        </a:rPr>
                        <a:t>)</a:t>
                      </a:r>
                      <a:endParaRPr lang="en-U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smtClean="0">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837235344"/>
                  </a:ext>
                </a:extLst>
              </a:tr>
              <a:tr h="161925">
                <a:tc>
                  <a:txBody>
                    <a:bodyPr/>
                    <a:lstStyle/>
                    <a:p>
                      <a:pPr algn="l" fontAlgn="b"/>
                      <a:r>
                        <a:rPr lang="es-ES" sz="1100" u="none" strike="noStrike">
                          <a:effectLst/>
                        </a:rPr>
                        <a:t>mood_disorder</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If the patient has been screened for depression, anxiety or eating disorder</a:t>
                      </a:r>
                      <a:endParaRPr lang="en-U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err="1" smtClean="0">
                          <a:effectLst/>
                        </a:rPr>
                        <a:t>recommended</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87031082"/>
                  </a:ext>
                </a:extLst>
              </a:tr>
            </a:tbl>
          </a:graphicData>
        </a:graphic>
      </p:graphicFrame>
      <p:cxnSp>
        <p:nvCxnSpPr>
          <p:cNvPr id="5" name="Conector recto de flecha 4"/>
          <p:cNvCxnSpPr>
            <a:endCxn id="8" idx="0"/>
          </p:cNvCxnSpPr>
          <p:nvPr/>
        </p:nvCxnSpPr>
        <p:spPr>
          <a:xfrm rot="10800000" flipV="1">
            <a:off x="1859798" y="2385428"/>
            <a:ext cx="1367773" cy="38505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CuadroTexto 5"/>
          <p:cNvSpPr txBox="1"/>
          <p:nvPr/>
        </p:nvSpPr>
        <p:spPr>
          <a:xfrm>
            <a:off x="2406419" y="2769077"/>
            <a:ext cx="1642293" cy="646331"/>
          </a:xfrm>
          <a:prstGeom prst="rect">
            <a:avLst/>
          </a:prstGeom>
          <a:noFill/>
        </p:spPr>
        <p:txBody>
          <a:bodyPr wrap="square" rtlCol="0">
            <a:spAutoFit/>
          </a:bodyPr>
          <a:lstStyle/>
          <a:p>
            <a:r>
              <a:rPr lang="es-ES_tradnl" b="1" dirty="0" err="1" smtClean="0">
                <a:solidFill>
                  <a:srgbClr val="C00000"/>
                </a:solidFill>
              </a:rPr>
              <a:t>Test_name</a:t>
            </a:r>
            <a:endParaRPr lang="es-ES_tradnl" b="1" dirty="0" smtClean="0">
              <a:solidFill>
                <a:srgbClr val="C00000"/>
              </a:solidFill>
            </a:endParaRPr>
          </a:p>
          <a:p>
            <a:r>
              <a:rPr lang="es-ES_tradnl" dirty="0" smtClean="0"/>
              <a:t>Test </a:t>
            </a:r>
            <a:r>
              <a:rPr lang="es-ES_tradnl" dirty="0" err="1" smtClean="0"/>
              <a:t>conducted</a:t>
            </a:r>
            <a:endParaRPr lang="es-ES" b="1" dirty="0">
              <a:solidFill>
                <a:srgbClr val="FF0000"/>
              </a:solidFill>
            </a:endParaRPr>
          </a:p>
        </p:txBody>
      </p:sp>
      <p:sp>
        <p:nvSpPr>
          <p:cNvPr id="8" name="Rectángulo 7"/>
          <p:cNvSpPr/>
          <p:nvPr/>
        </p:nvSpPr>
        <p:spPr>
          <a:xfrm>
            <a:off x="1393355" y="2770480"/>
            <a:ext cx="932884" cy="369332"/>
          </a:xfrm>
          <a:prstGeom prst="rect">
            <a:avLst/>
          </a:prstGeom>
        </p:spPr>
        <p:txBody>
          <a:bodyPr wrap="none">
            <a:spAutoFit/>
          </a:bodyPr>
          <a:lstStyle/>
          <a:p>
            <a:r>
              <a:rPr lang="es-ES_tradnl" b="1" dirty="0" smtClean="0">
                <a:solidFill>
                  <a:srgbClr val="FF0000"/>
                </a:solidFill>
              </a:rPr>
              <a:t>annex9 </a:t>
            </a:r>
            <a:endParaRPr lang="es-ES" b="1" dirty="0">
              <a:solidFill>
                <a:srgbClr val="FF0000"/>
              </a:solidFill>
            </a:endParaRPr>
          </a:p>
        </p:txBody>
      </p:sp>
      <p:cxnSp>
        <p:nvCxnSpPr>
          <p:cNvPr id="12" name="Conector recto de flecha 11"/>
          <p:cNvCxnSpPr>
            <a:stCxn id="8" idx="2"/>
          </p:cNvCxnSpPr>
          <p:nvPr/>
        </p:nvCxnSpPr>
        <p:spPr>
          <a:xfrm>
            <a:off x="1859797" y="3139812"/>
            <a:ext cx="459617" cy="3588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4" name="Tabla 13"/>
          <p:cNvGraphicFramePr>
            <a:graphicFrameLocks noGrp="1"/>
          </p:cNvGraphicFramePr>
          <p:nvPr>
            <p:extLst>
              <p:ext uri="{D42A27DB-BD31-4B8C-83A1-F6EECF244321}">
                <p14:modId xmlns:p14="http://schemas.microsoft.com/office/powerpoint/2010/main" val="135993522"/>
              </p:ext>
            </p:extLst>
          </p:nvPr>
        </p:nvGraphicFramePr>
        <p:xfrm>
          <a:off x="1097675" y="6195468"/>
          <a:ext cx="14361925" cy="1939290"/>
        </p:xfrm>
        <a:graphic>
          <a:graphicData uri="http://schemas.openxmlformats.org/drawingml/2006/table">
            <a:tbl>
              <a:tblPr>
                <a:tableStyleId>{5C22544A-7EE6-4342-B048-85BDC9FD1C3A}</a:tableStyleId>
              </a:tblPr>
              <a:tblGrid>
                <a:gridCol w="1960903">
                  <a:extLst>
                    <a:ext uri="{9D8B030D-6E8A-4147-A177-3AD203B41FA5}">
                      <a16:colId xmlns:a16="http://schemas.microsoft.com/office/drawing/2014/main" val="2574141611"/>
                    </a:ext>
                  </a:extLst>
                </a:gridCol>
                <a:gridCol w="12401022">
                  <a:extLst>
                    <a:ext uri="{9D8B030D-6E8A-4147-A177-3AD203B41FA5}">
                      <a16:colId xmlns:a16="http://schemas.microsoft.com/office/drawing/2014/main" val="2837100372"/>
                    </a:ext>
                  </a:extLst>
                </a:gridCol>
              </a:tblGrid>
              <a:tr h="161925">
                <a:tc>
                  <a:txBody>
                    <a:bodyPr/>
                    <a:lstStyle/>
                    <a:p>
                      <a:pPr algn="l" fontAlgn="b"/>
                      <a:r>
                        <a:rPr lang="es-ES" sz="1100" b="1" u="none" strike="noStrike" dirty="0" err="1">
                          <a:effectLst/>
                        </a:rPr>
                        <a:t>If</a:t>
                      </a:r>
                      <a:r>
                        <a:rPr lang="es-ES" sz="1100" b="1" u="none" strike="noStrike" dirty="0">
                          <a:effectLst/>
                        </a:rPr>
                        <a:t> </a:t>
                      </a:r>
                      <a:r>
                        <a:rPr lang="es-ES" sz="1100" b="1" u="none" strike="noStrike" dirty="0" err="1">
                          <a:effectLst/>
                        </a:rPr>
                        <a:t>test_name</a:t>
                      </a:r>
                      <a:r>
                        <a:rPr lang="es-ES" sz="1100" b="1" u="none" strike="noStrike" dirty="0">
                          <a:effectLst/>
                        </a:rPr>
                        <a:t> ==</a:t>
                      </a:r>
                      <a:endParaRPr lang="es-ES"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b="1" u="none" strike="noStrike" dirty="0" err="1">
                          <a:effectLst/>
                        </a:rPr>
                        <a:t>test_value</a:t>
                      </a:r>
                      <a:endParaRPr lang="es-ES" sz="11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445996669"/>
                  </a:ext>
                </a:extLst>
              </a:tr>
              <a:tr h="161925">
                <a:tc>
                  <a:txBody>
                    <a:bodyPr/>
                    <a:lstStyle/>
                    <a:p>
                      <a:pPr algn="l" fontAlgn="b"/>
                      <a:r>
                        <a:rPr lang="es-ES" sz="1100" u="none" strike="noStrike" dirty="0" err="1" smtClean="0">
                          <a:effectLst/>
                        </a:rPr>
                        <a:t>self_care_training</a:t>
                      </a:r>
                      <a:endParaRPr lang="es-ES" sz="11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dirty="0">
                          <a:effectLst/>
                        </a:rPr>
                        <a:t>0="</a:t>
                      </a:r>
                      <a:r>
                        <a:rPr lang="es-ES" sz="1100" u="none" strike="noStrike" dirty="0" err="1" smtClean="0">
                          <a:effectLst/>
                        </a:rPr>
                        <a:t>Selfcare</a:t>
                      </a:r>
                      <a:r>
                        <a:rPr lang="es-ES" sz="1100" u="none" strike="noStrike" dirty="0" smtClean="0">
                          <a:effectLst/>
                        </a:rPr>
                        <a:t> </a:t>
                      </a:r>
                      <a:r>
                        <a:rPr lang="es-ES" sz="1100" u="none" strike="noStrike" dirty="0" err="1">
                          <a:effectLst/>
                        </a:rPr>
                        <a:t>assumed</a:t>
                      </a:r>
                      <a:r>
                        <a:rPr lang="es-ES" sz="1100" u="none" strike="noStrike" dirty="0">
                          <a:effectLst/>
                        </a:rPr>
                        <a:t>" (asume autocuidados); 1="</a:t>
                      </a:r>
                      <a:r>
                        <a:rPr lang="es-ES" sz="1100" u="none" strike="noStrike" dirty="0" err="1" smtClean="0">
                          <a:effectLst/>
                        </a:rPr>
                        <a:t>Selfcare</a:t>
                      </a:r>
                      <a:r>
                        <a:rPr lang="es-ES" sz="1100" u="none" strike="noStrike" dirty="0" smtClean="0">
                          <a:effectLst/>
                        </a:rPr>
                        <a:t> </a:t>
                      </a:r>
                      <a:r>
                        <a:rPr lang="es-ES" sz="1100" u="none" strike="noStrike" dirty="0">
                          <a:effectLst/>
                        </a:rPr>
                        <a:t>individual training" (formación individual autocuidados); 2="</a:t>
                      </a:r>
                      <a:r>
                        <a:rPr lang="es-ES" sz="1100" u="none" strike="noStrike" dirty="0" err="1" smtClean="0">
                          <a:effectLst/>
                        </a:rPr>
                        <a:t>Selfcare</a:t>
                      </a:r>
                      <a:r>
                        <a:rPr lang="es-ES" sz="1100" u="none" strike="noStrike" dirty="0" smtClean="0">
                          <a:effectLst/>
                        </a:rPr>
                        <a:t> </a:t>
                      </a:r>
                      <a:r>
                        <a:rPr lang="es-ES" sz="1100" u="none" strike="noStrike" dirty="0" err="1">
                          <a:effectLst/>
                        </a:rPr>
                        <a:t>group</a:t>
                      </a:r>
                      <a:r>
                        <a:rPr lang="es-ES" sz="1100" u="none" strike="noStrike" dirty="0">
                          <a:effectLst/>
                        </a:rPr>
                        <a:t> training" (formación grupal autocuidados)</a:t>
                      </a:r>
                      <a:endParaRPr lang="es-E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341115031"/>
                  </a:ext>
                </a:extLst>
              </a:tr>
              <a:tr h="161925">
                <a:tc>
                  <a:txBody>
                    <a:bodyPr/>
                    <a:lstStyle/>
                    <a:p>
                      <a:pPr algn="l" fontAlgn="b"/>
                      <a:r>
                        <a:rPr lang="es-ES" sz="1100" u="none" strike="noStrike">
                          <a:effectLst/>
                        </a:rPr>
                        <a:t>ocular_exam_PC</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0="Normal"; 1="Retinopathy"</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87517954"/>
                  </a:ext>
                </a:extLst>
              </a:tr>
              <a:tr h="161925">
                <a:tc>
                  <a:txBody>
                    <a:bodyPr/>
                    <a:lstStyle/>
                    <a:p>
                      <a:pPr algn="l" fontAlgn="b"/>
                      <a:r>
                        <a:rPr lang="es-ES" sz="1100" u="none" strike="noStrike">
                          <a:effectLst/>
                        </a:rPr>
                        <a:t>ocular_exam_ophthalmologist</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100" u="none" strike="noStrike">
                          <a:effectLst/>
                        </a:rPr>
                        <a:t>0="Normal"; 1="Retinopathy", 2="macular edema"; 3="Vitreous hemorrhage - bleeding"; 4="other")</a:t>
                      </a:r>
                      <a:endParaRPr lang="es-E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40463898"/>
                  </a:ext>
                </a:extLst>
              </a:tr>
              <a:tr h="161925">
                <a:tc>
                  <a:txBody>
                    <a:bodyPr/>
                    <a:lstStyle/>
                    <a:p>
                      <a:pPr algn="l" fontAlgn="b"/>
                      <a:r>
                        <a:rPr lang="es-ES" sz="1100" u="none" strike="noStrike">
                          <a:effectLst/>
                        </a:rPr>
                        <a:t>foot_exam</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dirty="0">
                          <a:effectLst/>
                        </a:rPr>
                        <a:t>1="No </a:t>
                      </a:r>
                      <a:r>
                        <a:rPr lang="en-US" sz="1100" u="none" strike="noStrike" dirty="0" err="1">
                          <a:effectLst/>
                        </a:rPr>
                        <a:t>peripheric</a:t>
                      </a:r>
                      <a:r>
                        <a:rPr lang="en-US" sz="1100" u="none" strike="noStrike" dirty="0">
                          <a:effectLst/>
                        </a:rPr>
                        <a:t> neuropathy"; 2="</a:t>
                      </a:r>
                      <a:r>
                        <a:rPr lang="en-US" sz="1100" u="none" strike="noStrike" dirty="0" err="1">
                          <a:effectLst/>
                        </a:rPr>
                        <a:t>Neuroperipheric</a:t>
                      </a:r>
                      <a:r>
                        <a:rPr lang="en-US" sz="1100" u="none" strike="noStrike" dirty="0">
                          <a:effectLst/>
                        </a:rPr>
                        <a:t> with our without deformity"; 3="</a:t>
                      </a:r>
                      <a:r>
                        <a:rPr lang="en-US" sz="1100" u="none" strike="noStrike" dirty="0" err="1">
                          <a:effectLst/>
                        </a:rPr>
                        <a:t>Peripheric</a:t>
                      </a:r>
                      <a:r>
                        <a:rPr lang="en-US" sz="1100" u="none" strike="noStrike" dirty="0">
                          <a:effectLst/>
                        </a:rPr>
                        <a:t> neuropathy with </a:t>
                      </a:r>
                      <a:r>
                        <a:rPr lang="en-US" sz="1100" u="none" strike="noStrike" dirty="0" err="1">
                          <a:effectLst/>
                        </a:rPr>
                        <a:t>arteriopathy</a:t>
                      </a:r>
                      <a:r>
                        <a:rPr lang="en-US" sz="1100" u="none" strike="noStrike" dirty="0">
                          <a:effectLst/>
                        </a:rPr>
                        <a:t>, with our without deformity"; 4="</a:t>
                      </a:r>
                      <a:r>
                        <a:rPr lang="en-US" sz="1100" u="none" strike="noStrike" dirty="0" err="1">
                          <a:effectLst/>
                        </a:rPr>
                        <a:t>Peripheric</a:t>
                      </a:r>
                      <a:r>
                        <a:rPr lang="en-US" sz="1100" u="none" strike="noStrike" dirty="0">
                          <a:effectLst/>
                        </a:rPr>
                        <a:t> neuropathy with history of ulcer or amputation"</a:t>
                      </a:r>
                      <a:endParaRPr lang="en-U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880123268"/>
                  </a:ext>
                </a:extLst>
              </a:tr>
              <a:tr h="161925">
                <a:tc>
                  <a:txBody>
                    <a:bodyPr/>
                    <a:lstStyle/>
                    <a:p>
                      <a:pPr algn="l" fontAlgn="b"/>
                      <a:r>
                        <a:rPr lang="es-ES" sz="1100" u="none" strike="noStrike">
                          <a:effectLst/>
                        </a:rPr>
                        <a:t>pedal_pulse</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0="Normal at least in one foot"; 1="both altered right"; 2="both altered left"; 3="altered both feet"</a:t>
                      </a:r>
                      <a:endParaRPr lang="en-U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107251025"/>
                  </a:ext>
                </a:extLst>
              </a:tr>
              <a:tr h="161925">
                <a:tc>
                  <a:txBody>
                    <a:bodyPr/>
                    <a:lstStyle/>
                    <a:p>
                      <a:pPr algn="l" fontAlgn="b"/>
                      <a:r>
                        <a:rPr lang="es-ES" sz="1100" u="none" strike="noStrike">
                          <a:effectLst/>
                        </a:rPr>
                        <a:t>left_ankel_brachial_index</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0="Index within range  0.9&lt;x&lt;1.3" ; 1="Otherwise"</a:t>
                      </a:r>
                      <a:endParaRPr lang="en-U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98803489"/>
                  </a:ext>
                </a:extLst>
              </a:tr>
              <a:tr h="161925">
                <a:tc>
                  <a:txBody>
                    <a:bodyPr/>
                    <a:lstStyle/>
                    <a:p>
                      <a:pPr algn="l" fontAlgn="b"/>
                      <a:r>
                        <a:rPr lang="es-ES" sz="1100" u="none" strike="noStrike">
                          <a:effectLst/>
                        </a:rPr>
                        <a:t>right_ankel_brachial_index</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0="Index within range  0.9&lt;x&lt;1.3" ; 1="Otherwise"</a:t>
                      </a:r>
                      <a:endParaRPr lang="en-U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738470020"/>
                  </a:ext>
                </a:extLst>
              </a:tr>
              <a:tr h="161925">
                <a:tc>
                  <a:txBody>
                    <a:bodyPr/>
                    <a:lstStyle/>
                    <a:p>
                      <a:pPr algn="l" fontAlgn="b"/>
                      <a:r>
                        <a:rPr lang="es-ES" sz="1100" u="none" strike="noStrike">
                          <a:effectLst/>
                        </a:rPr>
                        <a:t>monofilament_sensibility</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0="No sensibility lost"; 1="Sensibility lost in right"; 2="Sensibility lost in left", 3="Sensibility lost in both feet"</a:t>
                      </a:r>
                      <a:endParaRPr lang="en-US" sz="11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073374979"/>
                  </a:ext>
                </a:extLst>
              </a:tr>
              <a:tr h="161925">
                <a:tc>
                  <a:txBody>
                    <a:bodyPr/>
                    <a:lstStyle/>
                    <a:p>
                      <a:pPr algn="l" fontAlgn="b"/>
                      <a:r>
                        <a:rPr lang="es-ES" sz="1100" u="none" strike="noStrike">
                          <a:effectLst/>
                        </a:rPr>
                        <a:t>mood_disorder</a:t>
                      </a:r>
                      <a:endParaRPr lang="es-ES" sz="11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dirty="0">
                          <a:effectLst/>
                        </a:rPr>
                        <a:t>0="None"; 1="Depression"; 2="Anxiety"; 3="Eating disorder"; 4="Depression and anxiety"; 5="Depression and eating disorder"; 6="Anxiety and eating disorder"; 7="All three"</a:t>
                      </a:r>
                      <a:endParaRPr lang="en-US" sz="11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105908460"/>
                  </a:ext>
                </a:extLst>
              </a:tr>
            </a:tbl>
          </a:graphicData>
        </a:graphic>
      </p:graphicFrame>
      <p:sp>
        <p:nvSpPr>
          <p:cNvPr id="15" name="Rectángulo 14"/>
          <p:cNvSpPr/>
          <p:nvPr/>
        </p:nvSpPr>
        <p:spPr>
          <a:xfrm>
            <a:off x="1176628" y="5487133"/>
            <a:ext cx="1049903" cy="369332"/>
          </a:xfrm>
          <a:prstGeom prst="rect">
            <a:avLst/>
          </a:prstGeom>
        </p:spPr>
        <p:txBody>
          <a:bodyPr wrap="none">
            <a:spAutoFit/>
          </a:bodyPr>
          <a:lstStyle/>
          <a:p>
            <a:r>
              <a:rPr lang="es-ES_tradnl" b="1" dirty="0" smtClean="0">
                <a:solidFill>
                  <a:srgbClr val="FF0000"/>
                </a:solidFill>
              </a:rPr>
              <a:t>annex10 </a:t>
            </a:r>
            <a:endParaRPr lang="es-ES" b="1" dirty="0">
              <a:solidFill>
                <a:srgbClr val="FF0000"/>
              </a:solidFill>
            </a:endParaRPr>
          </a:p>
        </p:txBody>
      </p:sp>
      <p:sp>
        <p:nvSpPr>
          <p:cNvPr id="16" name="CuadroTexto 15"/>
          <p:cNvSpPr txBox="1"/>
          <p:nvPr/>
        </p:nvSpPr>
        <p:spPr>
          <a:xfrm>
            <a:off x="2077727" y="5533299"/>
            <a:ext cx="1642293" cy="646331"/>
          </a:xfrm>
          <a:prstGeom prst="rect">
            <a:avLst/>
          </a:prstGeom>
          <a:noFill/>
        </p:spPr>
        <p:txBody>
          <a:bodyPr wrap="square" rtlCol="0">
            <a:spAutoFit/>
          </a:bodyPr>
          <a:lstStyle/>
          <a:p>
            <a:r>
              <a:rPr lang="es-ES_tradnl" b="1" dirty="0" err="1" smtClean="0">
                <a:solidFill>
                  <a:srgbClr val="C00000"/>
                </a:solidFill>
              </a:rPr>
              <a:t>Test_value</a:t>
            </a:r>
            <a:endParaRPr lang="es-ES_tradnl" b="1" dirty="0" smtClean="0">
              <a:solidFill>
                <a:srgbClr val="C00000"/>
              </a:solidFill>
            </a:endParaRPr>
          </a:p>
          <a:p>
            <a:r>
              <a:rPr lang="es-ES_tradnl" dirty="0" smtClean="0"/>
              <a:t>Test </a:t>
            </a:r>
            <a:r>
              <a:rPr lang="es-ES_tradnl" dirty="0" err="1" smtClean="0"/>
              <a:t>result</a:t>
            </a:r>
            <a:endParaRPr lang="es-ES" b="1" dirty="0">
              <a:solidFill>
                <a:srgbClr val="FF0000"/>
              </a:solidFill>
            </a:endParaRPr>
          </a:p>
        </p:txBody>
      </p:sp>
      <p:cxnSp>
        <p:nvCxnSpPr>
          <p:cNvPr id="17" name="Conector recto de flecha 16"/>
          <p:cNvCxnSpPr>
            <a:endCxn id="15" idx="0"/>
          </p:cNvCxnSpPr>
          <p:nvPr/>
        </p:nvCxnSpPr>
        <p:spPr>
          <a:xfrm flipH="1">
            <a:off x="1701580" y="2677012"/>
            <a:ext cx="2063141" cy="28101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p:cNvCxnSpPr/>
          <p:nvPr/>
        </p:nvCxnSpPr>
        <p:spPr>
          <a:xfrm>
            <a:off x="1701579" y="5856464"/>
            <a:ext cx="209739" cy="2805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Rectángulo 22"/>
          <p:cNvSpPr/>
          <p:nvPr/>
        </p:nvSpPr>
        <p:spPr>
          <a:xfrm>
            <a:off x="16080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7</a:t>
            </a:r>
            <a:endParaRPr lang="es-ES" sz="2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508583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8 DM_TREAT</a:t>
            </a:r>
            <a:endParaRPr lang="es-ES" b="1" dirty="0">
              <a:ln w="22225">
                <a:solidFill>
                  <a:schemeClr val="accent2"/>
                </a:solidFill>
                <a:prstDash val="solid"/>
              </a:ln>
              <a:solidFill>
                <a:schemeClr val="accent2">
                  <a:lumMod val="40000"/>
                  <a:lumOff val="60000"/>
                </a:schemeClr>
              </a:solidFill>
              <a:effectLst/>
            </a:endParaRPr>
          </a:p>
          <a:p>
            <a:endParaRPr lang="es-ES" dirty="0"/>
          </a:p>
        </p:txBody>
      </p:sp>
      <p:sp>
        <p:nvSpPr>
          <p:cNvPr id="4" name="Rectángulo 3"/>
          <p:cNvSpPr/>
          <p:nvPr/>
        </p:nvSpPr>
        <p:spPr>
          <a:xfrm>
            <a:off x="881187" y="6671164"/>
            <a:ext cx="2854325" cy="368300"/>
          </a:xfrm>
          <a:prstGeom prst="rect">
            <a:avLst/>
          </a:prstGeom>
        </p:spPr>
        <p:txBody>
          <a:bodyPr wrap="none">
            <a:spAutoFit/>
          </a:bodyPr>
          <a:lstStyle/>
          <a:p>
            <a:r>
              <a:rPr lang="es-ES" u="sng" dirty="0">
                <a:solidFill>
                  <a:srgbClr val="1155CC"/>
                </a:solidFill>
                <a:hlinkClick r:id="rId3"/>
              </a:rPr>
              <a:t>https://www.atccode.com/</a:t>
            </a:r>
            <a:r>
              <a:rPr lang="es-ES" dirty="0"/>
              <a:t> </a:t>
            </a:r>
          </a:p>
        </p:txBody>
      </p:sp>
      <p:graphicFrame>
        <p:nvGraphicFramePr>
          <p:cNvPr id="6" name="Tabla 5"/>
          <p:cNvGraphicFramePr>
            <a:graphicFrameLocks noGrp="1"/>
          </p:cNvGraphicFramePr>
          <p:nvPr>
            <p:extLst>
              <p:ext uri="{D42A27DB-BD31-4B8C-83A1-F6EECF244321}">
                <p14:modId xmlns:p14="http://schemas.microsoft.com/office/powerpoint/2010/main" val="2958790150"/>
              </p:ext>
            </p:extLst>
          </p:nvPr>
        </p:nvGraphicFramePr>
        <p:xfrm>
          <a:off x="2015133" y="1835696"/>
          <a:ext cx="13601699" cy="1483246"/>
        </p:xfrm>
        <a:graphic>
          <a:graphicData uri="http://schemas.openxmlformats.org/drawingml/2006/table">
            <a:tbl>
              <a:tblPr>
                <a:tableStyleId>{5C22544A-7EE6-4342-B048-85BDC9FD1C3A}</a:tableStyleId>
              </a:tblPr>
              <a:tblGrid>
                <a:gridCol w="482262">
                  <a:extLst>
                    <a:ext uri="{9D8B030D-6E8A-4147-A177-3AD203B41FA5}">
                      <a16:colId xmlns:a16="http://schemas.microsoft.com/office/drawing/2014/main" val="3440732180"/>
                    </a:ext>
                  </a:extLst>
                </a:gridCol>
                <a:gridCol w="1461954">
                  <a:extLst>
                    <a:ext uri="{9D8B030D-6E8A-4147-A177-3AD203B41FA5}">
                      <a16:colId xmlns:a16="http://schemas.microsoft.com/office/drawing/2014/main" val="1147502454"/>
                    </a:ext>
                  </a:extLst>
                </a:gridCol>
                <a:gridCol w="4150690">
                  <a:extLst>
                    <a:ext uri="{9D8B030D-6E8A-4147-A177-3AD203B41FA5}">
                      <a16:colId xmlns:a16="http://schemas.microsoft.com/office/drawing/2014/main" val="2663570973"/>
                    </a:ext>
                  </a:extLst>
                </a:gridCol>
                <a:gridCol w="634556">
                  <a:extLst>
                    <a:ext uri="{9D8B030D-6E8A-4147-A177-3AD203B41FA5}">
                      <a16:colId xmlns:a16="http://schemas.microsoft.com/office/drawing/2014/main" val="3055557439"/>
                    </a:ext>
                  </a:extLst>
                </a:gridCol>
                <a:gridCol w="713875">
                  <a:extLst>
                    <a:ext uri="{9D8B030D-6E8A-4147-A177-3AD203B41FA5}">
                      <a16:colId xmlns:a16="http://schemas.microsoft.com/office/drawing/2014/main" val="518410832"/>
                    </a:ext>
                  </a:extLst>
                </a:gridCol>
                <a:gridCol w="1129509">
                  <a:extLst>
                    <a:ext uri="{9D8B030D-6E8A-4147-A177-3AD203B41FA5}">
                      <a16:colId xmlns:a16="http://schemas.microsoft.com/office/drawing/2014/main" val="3167578276"/>
                    </a:ext>
                  </a:extLst>
                </a:gridCol>
                <a:gridCol w="355351">
                  <a:extLst>
                    <a:ext uri="{9D8B030D-6E8A-4147-A177-3AD203B41FA5}">
                      <a16:colId xmlns:a16="http://schemas.microsoft.com/office/drawing/2014/main" val="115202227"/>
                    </a:ext>
                  </a:extLst>
                </a:gridCol>
                <a:gridCol w="1027980">
                  <a:extLst>
                    <a:ext uri="{9D8B030D-6E8A-4147-A177-3AD203B41FA5}">
                      <a16:colId xmlns:a16="http://schemas.microsoft.com/office/drawing/2014/main" val="1714105796"/>
                    </a:ext>
                  </a:extLst>
                </a:gridCol>
                <a:gridCol w="3645522">
                  <a:extLst>
                    <a:ext uri="{9D8B030D-6E8A-4147-A177-3AD203B41FA5}">
                      <a16:colId xmlns:a16="http://schemas.microsoft.com/office/drawing/2014/main" val="3260553657"/>
                    </a:ext>
                  </a:extLst>
                </a:gridCol>
              </a:tblGrid>
              <a:tr h="161925">
                <a:tc>
                  <a:txBody>
                    <a:bodyPr/>
                    <a:lstStyle/>
                    <a:p>
                      <a:pPr algn="l" fontAlgn="b"/>
                      <a:r>
                        <a:rPr lang="es-ES" sz="1000" b="1" u="none" strike="noStrike" dirty="0" err="1">
                          <a:effectLst/>
                        </a:rPr>
                        <a:t>entity</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variable_label</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variable_description</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encoding</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var_format</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variable_type</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a:effectLst/>
                        </a:rPr>
                        <a:t>units</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requirement_level</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variable_validation_rules</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753297359"/>
                  </a:ext>
                </a:extLst>
              </a:tr>
              <a:tr h="197371">
                <a:tc>
                  <a:txBody>
                    <a:bodyPr/>
                    <a:lstStyle/>
                    <a:p>
                      <a:pPr algn="l" fontAlgn="b"/>
                      <a:r>
                        <a:rPr lang="es-ES" sz="1000" u="none" strike="noStrike">
                          <a:effectLst/>
                        </a:rPr>
                        <a:t>treat</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patient_id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Identifier of the patient who is receiving the treatment</a:t>
                      </a:r>
                      <a:endParaRPr lang="en-U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utf-8</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string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string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required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32029029"/>
                  </a:ext>
                </a:extLst>
              </a:tr>
              <a:tr h="161925">
                <a:tc>
                  <a:txBody>
                    <a:bodyPr/>
                    <a:lstStyle/>
                    <a:p>
                      <a:pPr algn="l" fontAlgn="b"/>
                      <a:r>
                        <a:rPr lang="es-ES" sz="1000" b="0" i="0" u="none" strike="noStrike" dirty="0" err="1">
                          <a:solidFill>
                            <a:srgbClr val="000000"/>
                          </a:solidFill>
                          <a:effectLst/>
                          <a:latin typeface="Arial" panose="020B0604020202020204" pitchFamily="34" charset="0"/>
                        </a:rPr>
                        <a:t>treat</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atc_code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000" b="0" i="0" u="none" strike="noStrike" dirty="0">
                          <a:solidFill>
                            <a:srgbClr val="000000"/>
                          </a:solidFill>
                          <a:effectLst/>
                          <a:latin typeface="Arial" panose="020B0604020202020204" pitchFamily="34" charset="0"/>
                        </a:rPr>
                        <a:t>7-digits ATC (Anatomical, Therapeutic, Chemical classification system) treatment code</a:t>
                      </a:r>
                    </a:p>
                  </a:txBody>
                  <a:tcPr marL="9525" marR="9525" marT="9525" marB="0" anchor="b"/>
                </a:tc>
                <a:tc>
                  <a:txBody>
                    <a:bodyPr/>
                    <a:lstStyle/>
                    <a:p>
                      <a:pPr algn="l" fontAlgn="b"/>
                      <a:r>
                        <a:rPr lang="es-ES" sz="1000" b="0" i="0" u="none" strike="noStrike" dirty="0">
                          <a:solidFill>
                            <a:srgbClr val="000000"/>
                          </a:solidFill>
                          <a:effectLst/>
                          <a:latin typeface="Arial" panose="020B0604020202020204" pitchFamily="34" charset="0"/>
                        </a:rPr>
                        <a:t>utf-8</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string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categorical</a:t>
                      </a:r>
                      <a:r>
                        <a:rPr lang="es-ES" sz="1000" b="0" i="0" u="none" strike="noStrike" dirty="0">
                          <a:solidFill>
                            <a:srgbClr val="000000"/>
                          </a:solidFill>
                          <a:effectLst/>
                          <a:latin typeface="Arial" panose="020B0604020202020204" pitchFamily="34" charset="0"/>
                        </a:rPr>
                        <a:t> variable</a:t>
                      </a: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required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000" b="0" i="0" u="none" strike="noStrike" dirty="0">
                          <a:solidFill>
                            <a:srgbClr val="000000"/>
                          </a:solidFill>
                          <a:effectLst/>
                          <a:latin typeface="Arial" panose="020B0604020202020204" pitchFamily="34" charset="0"/>
                        </a:rPr>
                        <a:t>All ATC codes </a:t>
                      </a:r>
                      <a:r>
                        <a:rPr lang="en-US" sz="1000" b="0" i="0" u="none" strike="noStrike" dirty="0" smtClean="0">
                          <a:solidFill>
                            <a:srgbClr val="000000"/>
                          </a:solidFill>
                          <a:effectLst/>
                          <a:latin typeface="Arial" panose="020B0604020202020204" pitchFamily="34" charset="0"/>
                        </a:rPr>
                        <a:t> that start with </a:t>
                      </a:r>
                      <a:r>
                        <a:rPr lang="en-US" sz="1000" b="0" i="0" u="none" strike="noStrike" dirty="0">
                          <a:solidFill>
                            <a:srgbClr val="000000"/>
                          </a:solidFill>
                          <a:effectLst/>
                          <a:latin typeface="Arial" panose="020B0604020202020204" pitchFamily="34" charset="0"/>
                        </a:rPr>
                        <a:t>the digits displayed in '</a:t>
                      </a:r>
                      <a:r>
                        <a:rPr lang="en-US" sz="1000" b="0" i="0" u="none" strike="noStrike" dirty="0" err="1">
                          <a:solidFill>
                            <a:srgbClr val="000000"/>
                          </a:solidFill>
                          <a:effectLst/>
                          <a:latin typeface="Arial" panose="020B0604020202020204" pitchFamily="34" charset="0"/>
                        </a:rPr>
                        <a:t>entity_definition</a:t>
                      </a:r>
                      <a:r>
                        <a:rPr lang="en-US" sz="1000" b="0" i="0" u="none" strike="noStrike" dirty="0">
                          <a:solidFill>
                            <a:srgbClr val="000000"/>
                          </a:solidFill>
                          <a:effectLst/>
                          <a:latin typeface="Arial" panose="020B0604020202020204" pitchFamily="34" charset="0"/>
                        </a:rPr>
                        <a:t>' on </a:t>
                      </a:r>
                      <a:r>
                        <a:rPr lang="en-US" sz="1000" b="1" kern="1200" dirty="0">
                          <a:solidFill>
                            <a:srgbClr val="FF0000"/>
                          </a:solidFill>
                          <a:latin typeface="+mn-lt"/>
                          <a:ea typeface="+mn-ea"/>
                          <a:cs typeface="+mn-cs"/>
                        </a:rPr>
                        <a:t>annex11</a:t>
                      </a:r>
                      <a:r>
                        <a:rPr lang="en-US" sz="1000" b="0" i="0" u="none" strike="noStrike" dirty="0">
                          <a:solidFill>
                            <a:srgbClr val="000000"/>
                          </a:solidFill>
                          <a:effectLst/>
                          <a:latin typeface="Arial" panose="020B0604020202020204" pitchFamily="34" charset="0"/>
                        </a:rPr>
                        <a:t>, with </a:t>
                      </a:r>
                      <a:r>
                        <a:rPr lang="en-US" sz="1000" b="1" i="0" u="none" strike="noStrike" dirty="0">
                          <a:solidFill>
                            <a:srgbClr val="FF0000"/>
                          </a:solidFill>
                          <a:effectLst/>
                          <a:latin typeface="Arial" panose="020B0604020202020204" pitchFamily="34" charset="0"/>
                        </a:rPr>
                        <a:t>a </a:t>
                      </a:r>
                      <a:r>
                        <a:rPr lang="en-US" sz="1000" b="1" i="0" u="none" strike="noStrike" dirty="0" smtClean="0">
                          <a:solidFill>
                            <a:srgbClr val="FF0000"/>
                          </a:solidFill>
                          <a:effectLst/>
                          <a:latin typeface="Arial" panose="020B0604020202020204" pitchFamily="34" charset="0"/>
                        </a:rPr>
                        <a:t>precision </a:t>
                      </a:r>
                      <a:r>
                        <a:rPr lang="en-US" sz="1000" b="1" i="0" u="none" strike="noStrike" dirty="0">
                          <a:solidFill>
                            <a:srgbClr val="FF0000"/>
                          </a:solidFill>
                          <a:effectLst/>
                          <a:latin typeface="Arial" panose="020B0604020202020204" pitchFamily="34" charset="0"/>
                        </a:rPr>
                        <a:t>of 7 digits</a:t>
                      </a:r>
                    </a:p>
                  </a:txBody>
                  <a:tcPr marL="9525" marR="9525" marT="9525" marB="0" anchor="b"/>
                </a:tc>
                <a:extLst>
                  <a:ext uri="{0D108BD9-81ED-4DB2-BD59-A6C34878D82A}">
                    <a16:rowId xmlns:a16="http://schemas.microsoft.com/office/drawing/2014/main" val="3767583131"/>
                  </a:ext>
                </a:extLst>
              </a:tr>
              <a:tr h="161925">
                <a:tc>
                  <a:txBody>
                    <a:bodyPr/>
                    <a:lstStyle/>
                    <a:p>
                      <a:pPr algn="l" fontAlgn="b"/>
                      <a:r>
                        <a:rPr lang="es-ES" sz="1000" u="none" strike="noStrike" dirty="0" err="1">
                          <a:effectLst/>
                        </a:rPr>
                        <a:t>treat</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nac_code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National</a:t>
                      </a:r>
                      <a:r>
                        <a:rPr lang="es-ES" sz="1000" u="none" strike="noStrike" dirty="0">
                          <a:effectLst/>
                        </a:rPr>
                        <a:t> </a:t>
                      </a:r>
                      <a:r>
                        <a:rPr lang="es-ES" sz="1000" u="none" strike="noStrike" dirty="0" err="1">
                          <a:effectLst/>
                        </a:rPr>
                        <a:t>drug</a:t>
                      </a:r>
                      <a:r>
                        <a:rPr lang="es-ES" sz="1000" u="none" strike="noStrike" dirty="0">
                          <a:effectLst/>
                        </a:rPr>
                        <a:t> </a:t>
                      </a:r>
                      <a:r>
                        <a:rPr lang="es-ES" sz="1000" u="none" strike="noStrike" dirty="0" err="1">
                          <a:effectLst/>
                        </a:rPr>
                        <a:t>code</a:t>
                      </a:r>
                      <a:r>
                        <a:rPr lang="es-ES" sz="1000" u="none" strike="noStrike" dirty="0">
                          <a:effectLst/>
                        </a:rPr>
                        <a:t> (NDC)</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categorical</a:t>
                      </a:r>
                      <a:r>
                        <a:rPr lang="es-ES" sz="1000" u="none" strike="noStrike" dirty="0">
                          <a:effectLst/>
                        </a:rPr>
                        <a:t> variable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773496584"/>
                  </a:ext>
                </a:extLst>
              </a:tr>
              <a:tr h="161925">
                <a:tc>
                  <a:txBody>
                    <a:bodyPr/>
                    <a:lstStyle/>
                    <a:p>
                      <a:pPr algn="l" fontAlgn="b"/>
                      <a:r>
                        <a:rPr lang="es-ES" sz="1000" u="none" strike="noStrike">
                          <a:effectLst/>
                        </a:rPr>
                        <a:t>treat</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marL="0" marR="0" lvl="0" indent="0" algn="l" defTabSz="2167494" rtl="0" eaLnBrk="1" fontAlgn="b" latinLnBrk="0" hangingPunct="1">
                        <a:lnSpc>
                          <a:spcPct val="100000"/>
                        </a:lnSpc>
                        <a:spcBef>
                          <a:spcPts val="0"/>
                        </a:spcBef>
                        <a:spcAft>
                          <a:spcPts val="0"/>
                        </a:spcAft>
                        <a:buClrTx/>
                        <a:buSzTx/>
                        <a:buFontTx/>
                        <a:buNone/>
                        <a:tabLst/>
                        <a:defRPr/>
                      </a:pPr>
                      <a:r>
                        <a:rPr lang="es-ES" sz="1000" u="none" strike="noStrike" dirty="0" err="1" smtClean="0">
                          <a:effectLst/>
                        </a:rPr>
                        <a:t>dispensing_date</a:t>
                      </a:r>
                      <a:r>
                        <a:rPr lang="es-ES" sz="1000" u="none" strike="noStrike" dirty="0" smtClean="0">
                          <a:effectLst/>
                        </a:rPr>
                        <a:t> </a:t>
                      </a:r>
                      <a:r>
                        <a:rPr lang="en-US" sz="1000" b="0" i="0" u="none" strike="noStrike" dirty="0" smtClean="0">
                          <a:solidFill>
                            <a:srgbClr val="C00000"/>
                          </a:solidFill>
                          <a:effectLst/>
                          <a:latin typeface="Arial" panose="020B0604020202020204" pitchFamily="34" charset="0"/>
                        </a:rPr>
                        <a:t>(*)</a:t>
                      </a:r>
                    </a:p>
                  </a:txBody>
                  <a:tcPr marL="9525" marR="9525" marT="9525" marB="0" anchor="b"/>
                </a:tc>
                <a:tc>
                  <a:txBody>
                    <a:bodyPr/>
                    <a:lstStyle/>
                    <a:p>
                      <a:pPr algn="l" fontAlgn="b"/>
                      <a:r>
                        <a:rPr lang="es-ES" sz="1000" u="none" strike="noStrike" dirty="0">
                          <a:effectLst/>
                        </a:rPr>
                        <a:t>Date of </a:t>
                      </a:r>
                      <a:r>
                        <a:rPr lang="es-ES" sz="1000" u="none" strike="noStrike" dirty="0" err="1">
                          <a:effectLst/>
                        </a:rPr>
                        <a:t>Dispensing</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required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000" b="0" i="0" u="none" strike="noStrike" dirty="0">
                          <a:solidFill>
                            <a:srgbClr val="000000"/>
                          </a:solidFill>
                          <a:effectLst/>
                          <a:latin typeface="Arial" panose="020B0604020202020204" pitchFamily="34" charset="0"/>
                        </a:rPr>
                        <a:t>&gt;= </a:t>
                      </a:r>
                      <a:r>
                        <a:rPr lang="en-US" sz="1000" b="0" i="0" u="none" strike="noStrike" dirty="0" smtClean="0">
                          <a:solidFill>
                            <a:srgbClr val="000000"/>
                          </a:solidFill>
                          <a:effectLst/>
                          <a:latin typeface="Arial" panose="020B0604020202020204" pitchFamily="34" charset="0"/>
                        </a:rPr>
                        <a:t>2017-01-01  </a:t>
                      </a:r>
                      <a:r>
                        <a:rPr lang="en-US" sz="1000" b="0" i="0" u="none" strike="noStrike" dirty="0">
                          <a:solidFill>
                            <a:srgbClr val="000000"/>
                          </a:solidFill>
                          <a:effectLst/>
                          <a:latin typeface="Arial" panose="020B0604020202020204" pitchFamily="34" charset="0"/>
                        </a:rPr>
                        <a:t>and  </a:t>
                      </a:r>
                      <a:r>
                        <a:rPr lang="en-US" sz="1000" b="0" i="0" u="none" strike="noStrike" dirty="0" smtClean="0">
                          <a:solidFill>
                            <a:srgbClr val="000000"/>
                          </a:solidFill>
                          <a:effectLst/>
                          <a:latin typeface="Arial" panose="020B0604020202020204" pitchFamily="34" charset="0"/>
                        </a:rPr>
                        <a:t>&lt;= 2022-12-31; </a:t>
                      </a:r>
                      <a:r>
                        <a:rPr lang="en-US" sz="1000" b="0" i="0" u="none" strike="noStrike" dirty="0">
                          <a:solidFill>
                            <a:srgbClr val="000000"/>
                          </a:solidFill>
                          <a:effectLst/>
                          <a:latin typeface="Arial" panose="020B0604020202020204" pitchFamily="34" charset="0"/>
                        </a:rPr>
                        <a:t>Format: "</a:t>
                      </a:r>
                      <a:r>
                        <a:rPr lang="en-US" sz="1000" b="0" i="0" u="none" strike="noStrike" dirty="0" smtClean="0">
                          <a:solidFill>
                            <a:srgbClr val="000000"/>
                          </a:solidFill>
                          <a:effectLst/>
                          <a:latin typeface="Arial" panose="020B0604020202020204" pitchFamily="34" charset="0"/>
                        </a:rPr>
                        <a:t>YYYY-mm-</a:t>
                      </a:r>
                      <a:r>
                        <a:rPr lang="en-US" sz="1000" b="0" i="0" u="none" strike="noStrike" dirty="0" err="1" smtClean="0">
                          <a:solidFill>
                            <a:srgbClr val="000000"/>
                          </a:solidFill>
                          <a:effectLst/>
                          <a:latin typeface="Arial" panose="020B0604020202020204" pitchFamily="34" charset="0"/>
                        </a:rPr>
                        <a:t>dd</a:t>
                      </a:r>
                      <a:r>
                        <a:rPr lang="en-US" sz="1000" b="0" i="0" u="none" strike="noStrike" dirty="0" smtClean="0">
                          <a:solidFill>
                            <a:srgbClr val="000000"/>
                          </a:solidFill>
                          <a:effectLst/>
                          <a:latin typeface="Arial" panose="020B0604020202020204" pitchFamily="34" charset="0"/>
                        </a:rPr>
                        <a:t>“ </a:t>
                      </a:r>
                      <a:endParaRPr lang="en-US" sz="1000" b="0" i="0" u="none" strike="noStrike" dirty="0">
                        <a:solidFill>
                          <a:srgbClr val="C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74632124"/>
                  </a:ext>
                </a:extLst>
              </a:tr>
              <a:tr h="161925">
                <a:tc>
                  <a:txBody>
                    <a:bodyPr/>
                    <a:lstStyle/>
                    <a:p>
                      <a:pPr algn="l" fontAlgn="b"/>
                      <a:r>
                        <a:rPr lang="es-ES" sz="1000" u="none" strike="noStrike">
                          <a:effectLst/>
                        </a:rPr>
                        <a:t>treat</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containers_number</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Number</a:t>
                      </a:r>
                      <a:r>
                        <a:rPr lang="es-ES" sz="1000" u="none" strike="noStrike" dirty="0">
                          <a:effectLst/>
                        </a:rPr>
                        <a:t> of </a:t>
                      </a:r>
                      <a:r>
                        <a:rPr lang="es-ES" sz="1000" u="none" strike="noStrike" dirty="0" err="1">
                          <a:effectLst/>
                        </a:rPr>
                        <a:t>containers</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numerical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number</a:t>
                      </a:r>
                      <a:r>
                        <a:rPr lang="es-ES" sz="1000" b="0" i="0" u="none" strike="noStrike" dirty="0">
                          <a:solidFill>
                            <a:srgbClr val="000000"/>
                          </a:solidFill>
                          <a:effectLst/>
                          <a:latin typeface="Arial" panose="020B0604020202020204" pitchFamily="34" charset="0"/>
                        </a:rPr>
                        <a:t> of </a:t>
                      </a:r>
                      <a:r>
                        <a:rPr lang="es-ES" sz="1000" b="0" i="0" u="none" strike="noStrike" dirty="0" err="1">
                          <a:solidFill>
                            <a:srgbClr val="000000"/>
                          </a:solidFill>
                          <a:effectLst/>
                          <a:latin typeface="Arial" panose="020B0604020202020204" pitchFamily="34" charset="0"/>
                        </a:rPr>
                        <a:t>containers</a:t>
                      </a:r>
                      <a:r>
                        <a:rPr lang="es-ES" sz="1000" b="0" i="0" u="none" strike="noStrike" dirty="0">
                          <a:solidFill>
                            <a:srgbClr val="000000"/>
                          </a:solidFill>
                          <a:effectLst/>
                          <a:latin typeface="Arial" panose="020B0604020202020204" pitchFamily="34" charset="0"/>
                        </a:rPr>
                        <a:t> &gt; 0</a:t>
                      </a:r>
                    </a:p>
                  </a:txBody>
                  <a:tcPr marL="9525" marR="9525" marT="9525" marB="0" anchor="b"/>
                </a:tc>
                <a:extLst>
                  <a:ext uri="{0D108BD9-81ED-4DB2-BD59-A6C34878D82A}">
                    <a16:rowId xmlns:a16="http://schemas.microsoft.com/office/drawing/2014/main" val="625828771"/>
                  </a:ext>
                </a:extLst>
              </a:tr>
              <a:tr h="161925">
                <a:tc>
                  <a:txBody>
                    <a:bodyPr/>
                    <a:lstStyle/>
                    <a:p>
                      <a:pPr algn="l" fontAlgn="b"/>
                      <a:r>
                        <a:rPr lang="es-ES" sz="1000" u="none" strike="noStrike">
                          <a:effectLst/>
                        </a:rPr>
                        <a:t>treat</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prescription_date_ini</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Prescription</a:t>
                      </a:r>
                      <a:r>
                        <a:rPr lang="es-ES" sz="1000" u="none" strike="noStrike" dirty="0">
                          <a:effectLst/>
                        </a:rPr>
                        <a:t> </a:t>
                      </a:r>
                      <a:r>
                        <a:rPr lang="es-ES" sz="1000" u="none" strike="noStrike" dirty="0" err="1">
                          <a:effectLst/>
                        </a:rPr>
                        <a:t>start</a:t>
                      </a:r>
                      <a:r>
                        <a:rPr lang="es-ES" sz="1000" u="none" strike="noStrike" dirty="0">
                          <a:effectLst/>
                        </a:rPr>
                        <a:t> date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date variable</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a:solidFill>
                            <a:srgbClr val="000000"/>
                          </a:solidFill>
                          <a:effectLst/>
                          <a:latin typeface="Arial" panose="020B0604020202020204" pitchFamily="34" charset="0"/>
                        </a:rPr>
                        <a:t>&lt;= </a:t>
                      </a:r>
                      <a:r>
                        <a:rPr lang="es-ES" sz="1000" b="0" i="0" u="none" strike="noStrike" dirty="0" smtClean="0">
                          <a:solidFill>
                            <a:srgbClr val="000000"/>
                          </a:solidFill>
                          <a:effectLst/>
                          <a:latin typeface="Arial" panose="020B0604020202020204" pitchFamily="34" charset="0"/>
                        </a:rPr>
                        <a:t>2022-12-31; </a:t>
                      </a:r>
                      <a:r>
                        <a:rPr lang="es-ES" sz="1000" b="0" i="0" u="none" strike="noStrike" dirty="0" err="1">
                          <a:solidFill>
                            <a:srgbClr val="000000"/>
                          </a:solidFill>
                          <a:effectLst/>
                          <a:latin typeface="Arial" panose="020B0604020202020204" pitchFamily="34" charset="0"/>
                        </a:rPr>
                        <a:t>Format</a:t>
                      </a:r>
                      <a:r>
                        <a:rPr lang="es-ES" sz="1000" b="0" i="0" u="none" strike="noStrike" dirty="0">
                          <a:solidFill>
                            <a:srgbClr val="000000"/>
                          </a:solidFill>
                          <a:effectLst/>
                          <a:latin typeface="Arial" panose="020B0604020202020204" pitchFamily="34" charset="0"/>
                        </a:rPr>
                        <a:t>: "YYYY-mm-</a:t>
                      </a:r>
                      <a:r>
                        <a:rPr lang="es-ES" sz="1000" b="0" i="0" u="none" strike="noStrike" dirty="0" err="1">
                          <a:solidFill>
                            <a:srgbClr val="000000"/>
                          </a:solidFill>
                          <a:effectLst/>
                          <a:latin typeface="Arial" panose="020B0604020202020204" pitchFamily="34" charset="0"/>
                        </a:rPr>
                        <a:t>dd</a:t>
                      </a:r>
                      <a:r>
                        <a:rPr lang="es-ES" sz="1000" b="0" i="0" u="none" strike="noStrike" dirty="0">
                          <a:solidFill>
                            <a:srgbClr val="000000"/>
                          </a:solidFill>
                          <a:effectLst/>
                          <a:latin typeface="Arial" panose="020B0604020202020204" pitchFamily="34" charset="0"/>
                        </a:rPr>
                        <a:t>" </a:t>
                      </a:r>
                    </a:p>
                  </a:txBody>
                  <a:tcPr marL="9525" marR="9525" marT="9525" marB="0" anchor="b"/>
                </a:tc>
                <a:extLst>
                  <a:ext uri="{0D108BD9-81ED-4DB2-BD59-A6C34878D82A}">
                    <a16:rowId xmlns:a16="http://schemas.microsoft.com/office/drawing/2014/main" val="1239500018"/>
                  </a:ext>
                </a:extLst>
              </a:tr>
              <a:tr h="161925">
                <a:tc>
                  <a:txBody>
                    <a:bodyPr/>
                    <a:lstStyle/>
                    <a:p>
                      <a:pPr algn="l" fontAlgn="b"/>
                      <a:r>
                        <a:rPr lang="es-ES" sz="1000" u="none" strike="noStrike">
                          <a:effectLst/>
                        </a:rPr>
                        <a:t>treat</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prescription_date_end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Prescription</a:t>
                      </a:r>
                      <a:r>
                        <a:rPr lang="es-ES" sz="1000" u="none" strike="noStrike" dirty="0">
                          <a:effectLst/>
                        </a:rPr>
                        <a:t> </a:t>
                      </a:r>
                      <a:r>
                        <a:rPr lang="es-ES" sz="1000" u="none" strike="noStrike" dirty="0" err="1">
                          <a:effectLst/>
                        </a:rPr>
                        <a:t>end</a:t>
                      </a:r>
                      <a:r>
                        <a:rPr lang="es-ES" sz="1000" u="none" strike="noStrike" dirty="0">
                          <a:effectLst/>
                        </a:rPr>
                        <a:t> date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iso-8601</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date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date variable</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recommended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dirty="0">
                          <a:solidFill>
                            <a:srgbClr val="000000"/>
                          </a:solidFill>
                          <a:effectLst/>
                          <a:latin typeface="Arial" panose="020B0604020202020204" pitchFamily="34" charset="0"/>
                        </a:rPr>
                        <a:t>&gt;=</a:t>
                      </a:r>
                      <a:r>
                        <a:rPr lang="es-ES" sz="1000" b="0" i="0" u="none" strike="noStrike" dirty="0" err="1" smtClean="0">
                          <a:solidFill>
                            <a:srgbClr val="000000"/>
                          </a:solidFill>
                          <a:effectLst/>
                          <a:latin typeface="Arial" panose="020B0604020202020204" pitchFamily="34" charset="0"/>
                        </a:rPr>
                        <a:t>prescription_date_ini</a:t>
                      </a:r>
                      <a:r>
                        <a:rPr lang="es-ES" sz="1000" b="0" i="0" u="none" strike="noStrike" dirty="0">
                          <a:solidFill>
                            <a:srgbClr val="000000"/>
                          </a:solidFill>
                          <a:effectLst/>
                          <a:latin typeface="Arial" panose="020B0604020202020204" pitchFamily="34" charset="0"/>
                        </a:rPr>
                        <a:t>; </a:t>
                      </a:r>
                      <a:r>
                        <a:rPr lang="es-ES" sz="1000" b="0" i="0" u="none" strike="noStrike" dirty="0" err="1">
                          <a:solidFill>
                            <a:srgbClr val="000000"/>
                          </a:solidFill>
                          <a:effectLst/>
                          <a:latin typeface="Arial" panose="020B0604020202020204" pitchFamily="34" charset="0"/>
                        </a:rPr>
                        <a:t>Format</a:t>
                      </a:r>
                      <a:r>
                        <a:rPr lang="es-ES" sz="1000" b="0" i="0" u="none" strike="noStrike" dirty="0">
                          <a:solidFill>
                            <a:srgbClr val="000000"/>
                          </a:solidFill>
                          <a:effectLst/>
                          <a:latin typeface="Arial" panose="020B0604020202020204" pitchFamily="34" charset="0"/>
                        </a:rPr>
                        <a:t>: "YYYY-mm-</a:t>
                      </a:r>
                      <a:r>
                        <a:rPr lang="es-ES" sz="1000" b="0" i="0" u="none" strike="noStrike" dirty="0" err="1">
                          <a:solidFill>
                            <a:srgbClr val="000000"/>
                          </a:solidFill>
                          <a:effectLst/>
                          <a:latin typeface="Arial" panose="020B0604020202020204" pitchFamily="34" charset="0"/>
                        </a:rPr>
                        <a:t>dd</a:t>
                      </a:r>
                      <a:r>
                        <a:rPr lang="es-ES" sz="1000" b="0" i="0" u="none" strike="noStrike" dirty="0">
                          <a:solidFill>
                            <a:srgbClr val="000000"/>
                          </a:solidFill>
                          <a:effectLst/>
                          <a:latin typeface="Arial" panose="020B0604020202020204" pitchFamily="34" charset="0"/>
                        </a:rPr>
                        <a:t>" </a:t>
                      </a:r>
                    </a:p>
                  </a:txBody>
                  <a:tcPr marL="9525" marR="9525" marT="9525" marB="0" anchor="b"/>
                </a:tc>
                <a:extLst>
                  <a:ext uri="{0D108BD9-81ED-4DB2-BD59-A6C34878D82A}">
                    <a16:rowId xmlns:a16="http://schemas.microsoft.com/office/drawing/2014/main" val="2512116736"/>
                  </a:ext>
                </a:extLst>
              </a:tr>
            </a:tbl>
          </a:graphicData>
        </a:graphic>
      </p:graphicFrame>
      <p:graphicFrame>
        <p:nvGraphicFramePr>
          <p:cNvPr id="10" name="Tabla 9"/>
          <p:cNvGraphicFramePr>
            <a:graphicFrameLocks noGrp="1"/>
          </p:cNvGraphicFramePr>
          <p:nvPr>
            <p:extLst>
              <p:ext uri="{D42A27DB-BD31-4B8C-83A1-F6EECF244321}">
                <p14:modId xmlns:p14="http://schemas.microsoft.com/office/powerpoint/2010/main" val="3048091497"/>
              </p:ext>
            </p:extLst>
          </p:nvPr>
        </p:nvGraphicFramePr>
        <p:xfrm>
          <a:off x="4095552" y="6820978"/>
          <a:ext cx="11121380" cy="567690"/>
        </p:xfrm>
        <a:graphic>
          <a:graphicData uri="http://schemas.openxmlformats.org/drawingml/2006/table">
            <a:tbl>
              <a:tblPr>
                <a:tableStyleId>{5C22544A-7EE6-4342-B048-85BDC9FD1C3A}</a:tableStyleId>
              </a:tblPr>
              <a:tblGrid>
                <a:gridCol w="1660978">
                  <a:extLst>
                    <a:ext uri="{9D8B030D-6E8A-4147-A177-3AD203B41FA5}">
                      <a16:colId xmlns:a16="http://schemas.microsoft.com/office/drawing/2014/main" val="3079213263"/>
                    </a:ext>
                  </a:extLst>
                </a:gridCol>
                <a:gridCol w="9460402">
                  <a:extLst>
                    <a:ext uri="{9D8B030D-6E8A-4147-A177-3AD203B41FA5}">
                      <a16:colId xmlns:a16="http://schemas.microsoft.com/office/drawing/2014/main" val="2558408074"/>
                    </a:ext>
                  </a:extLst>
                </a:gridCol>
              </a:tblGrid>
              <a:tr h="102364">
                <a:tc>
                  <a:txBody>
                    <a:bodyPr/>
                    <a:lstStyle/>
                    <a:p>
                      <a:pPr algn="l" fontAlgn="b"/>
                      <a:r>
                        <a:rPr lang="es-ES_tradnl" sz="1200" b="0" i="0" u="none" strike="noStrike" dirty="0" err="1" smtClean="0">
                          <a:solidFill>
                            <a:srgbClr val="000000"/>
                          </a:solidFill>
                          <a:effectLst/>
                          <a:latin typeface="Arial" panose="020B0604020202020204" pitchFamily="34" charset="0"/>
                        </a:rPr>
                        <a:t>nac</a:t>
                      </a:r>
                      <a:r>
                        <a:rPr lang="es-ES_tradnl" sz="1200" b="0" i="0" u="none" strike="noStrike" baseline="0" dirty="0" err="1" smtClean="0">
                          <a:solidFill>
                            <a:srgbClr val="000000"/>
                          </a:solidFill>
                          <a:effectLst/>
                          <a:latin typeface="Arial" panose="020B0604020202020204" pitchFamily="34" charset="0"/>
                        </a:rPr>
                        <a:t>_code</a:t>
                      </a:r>
                      <a:r>
                        <a:rPr lang="es-ES_tradnl" sz="1200" b="0" i="0" u="none" strike="noStrike" baseline="0" dirty="0" smtClean="0">
                          <a:solidFill>
                            <a:srgbClr val="000000"/>
                          </a:solidFill>
                          <a:effectLst/>
                          <a:latin typeface="Arial" panose="020B0604020202020204" pitchFamily="34" charset="0"/>
                        </a:rPr>
                        <a:t> </a:t>
                      </a:r>
                      <a:r>
                        <a:rPr lang="es-ES_tradnl" sz="1200" b="0" i="0" u="none" strike="noStrike" baseline="0" dirty="0" err="1" smtClean="0">
                          <a:solidFill>
                            <a:srgbClr val="000000"/>
                          </a:solidFill>
                          <a:effectLst/>
                          <a:latin typeface="Arial" panose="020B0604020202020204" pitchFamily="34" charset="0"/>
                        </a:rPr>
                        <a:t>information</a:t>
                      </a:r>
                      <a:endParaRPr lang="es-ES" sz="12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200" u="none" strike="noStrike" dirty="0">
                          <a:effectLst/>
                        </a:rPr>
                        <a:t> https://www.sanidad.gob.es/profesionales/nomenclator.do</a:t>
                      </a:r>
                      <a:endParaRPr lang="es-ES" sz="12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43274390"/>
                  </a:ext>
                </a:extLst>
              </a:tr>
              <a:tr h="161925">
                <a:tc>
                  <a:txBody>
                    <a:bodyPr/>
                    <a:lstStyle/>
                    <a:p>
                      <a:pPr algn="l" fontAlgn="b"/>
                      <a:r>
                        <a:rPr lang="es-ES" sz="1200" u="none" strike="noStrike" dirty="0" err="1" smtClean="0">
                          <a:effectLst/>
                        </a:rPr>
                        <a:t>nac_code</a:t>
                      </a:r>
                      <a:r>
                        <a:rPr lang="es-ES" sz="1200" u="none" strike="noStrike" baseline="0" dirty="0" smtClean="0">
                          <a:effectLst/>
                        </a:rPr>
                        <a:t> </a:t>
                      </a:r>
                      <a:r>
                        <a:rPr lang="es-ES" sz="1200" u="none" strike="noStrike" dirty="0" err="1" smtClean="0">
                          <a:effectLst/>
                        </a:rPr>
                        <a:t>table</a:t>
                      </a:r>
                      <a:r>
                        <a:rPr lang="es-ES" sz="1200" u="none" strike="noStrike" dirty="0" smtClean="0">
                          <a:effectLst/>
                        </a:rPr>
                        <a:t>: </a:t>
                      </a:r>
                      <a:endParaRPr lang="es-ES" sz="12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200" u="sng" strike="noStrike" dirty="0">
                          <a:effectLst/>
                          <a:hlinkClick r:id="rId4"/>
                        </a:rPr>
                        <a:t>https://www.sanidad.gob.es/profesionales/nomenclator.do?metodo=buscarProductos&amp;especialidad=%25%25%25&amp;d-4015021-e=1&amp;6578706f7274=1%20%C2%A0</a:t>
                      </a:r>
                      <a:endParaRPr lang="es-ES" sz="1200" b="0" i="0" u="sng" strike="noStrike" dirty="0">
                        <a:solidFill>
                          <a:srgbClr val="1155CC"/>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3548662"/>
                  </a:ext>
                </a:extLst>
              </a:tr>
            </a:tbl>
          </a:graphicData>
        </a:graphic>
      </p:graphicFrame>
      <p:sp>
        <p:nvSpPr>
          <p:cNvPr id="11" name="Rectángulo 10"/>
          <p:cNvSpPr/>
          <p:nvPr/>
        </p:nvSpPr>
        <p:spPr>
          <a:xfrm>
            <a:off x="5781261" y="3667254"/>
            <a:ext cx="1049903" cy="369332"/>
          </a:xfrm>
          <a:prstGeom prst="rect">
            <a:avLst/>
          </a:prstGeom>
        </p:spPr>
        <p:txBody>
          <a:bodyPr wrap="none">
            <a:spAutoFit/>
          </a:bodyPr>
          <a:lstStyle/>
          <a:p>
            <a:r>
              <a:rPr lang="es-ES_tradnl" b="1" dirty="0" smtClean="0">
                <a:solidFill>
                  <a:srgbClr val="FF0000"/>
                </a:solidFill>
              </a:rPr>
              <a:t>annex11 </a:t>
            </a:r>
            <a:endParaRPr lang="es-ES" b="1" dirty="0">
              <a:solidFill>
                <a:srgbClr val="FF0000"/>
              </a:solidFill>
            </a:endParaRPr>
          </a:p>
        </p:txBody>
      </p:sp>
      <p:sp>
        <p:nvSpPr>
          <p:cNvPr id="12" name="CuadroTexto 11"/>
          <p:cNvSpPr txBox="1"/>
          <p:nvPr/>
        </p:nvSpPr>
        <p:spPr>
          <a:xfrm>
            <a:off x="4212465" y="3460394"/>
            <a:ext cx="1122751" cy="646331"/>
          </a:xfrm>
          <a:prstGeom prst="rect">
            <a:avLst/>
          </a:prstGeom>
          <a:noFill/>
        </p:spPr>
        <p:txBody>
          <a:bodyPr wrap="square" rtlCol="0">
            <a:spAutoFit/>
          </a:bodyPr>
          <a:lstStyle/>
          <a:p>
            <a:pPr algn="ctr"/>
            <a:r>
              <a:rPr lang="es-ES_tradnl" b="1" dirty="0" err="1" smtClean="0">
                <a:solidFill>
                  <a:srgbClr val="C00000"/>
                </a:solidFill>
              </a:rPr>
              <a:t>Atc_code</a:t>
            </a:r>
          </a:p>
          <a:p>
            <a:pPr algn="ctr"/>
            <a:r>
              <a:rPr lang="es-ES_tradnl" b="1" dirty="0" smtClean="0">
                <a:solidFill>
                  <a:srgbClr val="FF0000"/>
                </a:solidFill>
              </a:rPr>
              <a:t>7 </a:t>
            </a:r>
            <a:r>
              <a:rPr lang="es-ES_tradnl" b="1" dirty="0" err="1" smtClean="0">
                <a:solidFill>
                  <a:srgbClr val="FF0000"/>
                </a:solidFill>
              </a:rPr>
              <a:t>digits</a:t>
            </a:r>
            <a:endParaRPr lang="es-ES" b="1" dirty="0">
              <a:solidFill>
                <a:srgbClr val="FF0000"/>
              </a:solidFill>
            </a:endParaRPr>
          </a:p>
        </p:txBody>
      </p:sp>
      <p:cxnSp>
        <p:nvCxnSpPr>
          <p:cNvPr id="13" name="Conector recto de flecha 12"/>
          <p:cNvCxnSpPr/>
          <p:nvPr/>
        </p:nvCxnSpPr>
        <p:spPr>
          <a:xfrm>
            <a:off x="3231456" y="2458898"/>
            <a:ext cx="2592288" cy="13930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16080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8</a:t>
            </a:r>
            <a:endParaRPr lang="es-ES" sz="2400" b="1" cap="none" spc="0" dirty="0">
              <a:ln w="22225">
                <a:solidFill>
                  <a:schemeClr val="accent2"/>
                </a:solidFill>
                <a:prstDash val="solid"/>
              </a:ln>
              <a:solidFill>
                <a:schemeClr val="accent2">
                  <a:lumMod val="40000"/>
                  <a:lumOff val="60000"/>
                </a:schemeClr>
              </a:solidFill>
              <a:effectLst/>
            </a:endParaRPr>
          </a:p>
        </p:txBody>
      </p:sp>
      <p:sp>
        <p:nvSpPr>
          <p:cNvPr id="2" name="Rectángulo 1"/>
          <p:cNvSpPr/>
          <p:nvPr/>
        </p:nvSpPr>
        <p:spPr>
          <a:xfrm>
            <a:off x="497015" y="8316416"/>
            <a:ext cx="14975801" cy="646331"/>
          </a:xfrm>
          <a:prstGeom prst="rect">
            <a:avLst/>
          </a:prstGeom>
        </p:spPr>
        <p:txBody>
          <a:bodyPr wrap="square">
            <a:spAutoFit/>
          </a:bodyPr>
          <a:lstStyle/>
          <a:p>
            <a:pPr fontAlgn="b"/>
            <a:r>
              <a:rPr lang="en-US" dirty="0" smtClean="0">
                <a:solidFill>
                  <a:srgbClr val="C00000"/>
                </a:solidFill>
                <a:latin typeface="Arial" panose="020B0604020202020204" pitchFamily="34" charset="0"/>
              </a:rPr>
              <a:t>(*)</a:t>
            </a:r>
            <a:r>
              <a:rPr lang="en-US" dirty="0" smtClean="0">
                <a:solidFill>
                  <a:srgbClr val="000000"/>
                </a:solidFill>
                <a:latin typeface="Arial" panose="020B0604020202020204" pitchFamily="34" charset="0"/>
              </a:rPr>
              <a:t> </a:t>
            </a:r>
            <a:r>
              <a:rPr lang="en-US" dirty="0" smtClean="0">
                <a:solidFill>
                  <a:srgbClr val="000000"/>
                </a:solidFill>
              </a:rPr>
              <a:t>Note: </a:t>
            </a:r>
            <a:r>
              <a:rPr lang="en-US" dirty="0" err="1" smtClean="0">
                <a:solidFill>
                  <a:srgbClr val="000000"/>
                </a:solidFill>
              </a:rPr>
              <a:t>dispensing_date</a:t>
            </a:r>
            <a:r>
              <a:rPr lang="en-US" dirty="0" smtClean="0">
                <a:solidFill>
                  <a:srgbClr val="000000"/>
                </a:solidFill>
              </a:rPr>
              <a:t> will be empty if the treatment has been prescribed but has never been dispensed.   Thus, there will be as many rows as:</a:t>
            </a:r>
          </a:p>
          <a:p>
            <a:pPr fontAlgn="b"/>
            <a:r>
              <a:rPr lang="en-US" dirty="0">
                <a:solidFill>
                  <a:srgbClr val="000000"/>
                </a:solidFill>
              </a:rPr>
              <a:t> </a:t>
            </a:r>
            <a:r>
              <a:rPr lang="en-US" dirty="0" smtClean="0">
                <a:solidFill>
                  <a:srgbClr val="000000"/>
                </a:solidFill>
              </a:rPr>
              <a:t>  ‘rows indicating treatments dispensed’ + ‘rows indicating prescriptions that had never been dispensed (these last indicated with empty </a:t>
            </a:r>
            <a:r>
              <a:rPr lang="en-US" dirty="0" err="1" smtClean="0">
                <a:solidFill>
                  <a:srgbClr val="000000"/>
                </a:solidFill>
              </a:rPr>
              <a:t>dispensing_date</a:t>
            </a:r>
            <a:r>
              <a:rPr lang="en-US" dirty="0" smtClean="0">
                <a:solidFill>
                  <a:srgbClr val="000000"/>
                </a:solidFill>
              </a:rPr>
              <a:t>)</a:t>
            </a:r>
            <a:endParaRPr lang="en-US" dirty="0">
              <a:solidFill>
                <a:srgbClr val="000000"/>
              </a:solidFill>
            </a:endParaRPr>
          </a:p>
        </p:txBody>
      </p:sp>
      <p:graphicFrame>
        <p:nvGraphicFramePr>
          <p:cNvPr id="7" name="Tabla 6"/>
          <p:cNvGraphicFramePr>
            <a:graphicFrameLocks noGrp="1"/>
          </p:cNvGraphicFramePr>
          <p:nvPr>
            <p:extLst>
              <p:ext uri="{D42A27DB-BD31-4B8C-83A1-F6EECF244321}">
                <p14:modId xmlns:p14="http://schemas.microsoft.com/office/powerpoint/2010/main" val="387153457"/>
              </p:ext>
            </p:extLst>
          </p:nvPr>
        </p:nvGraphicFramePr>
        <p:xfrm>
          <a:off x="5463704" y="4200232"/>
          <a:ext cx="7721601" cy="1619250"/>
        </p:xfrm>
        <a:graphic>
          <a:graphicData uri="http://schemas.openxmlformats.org/drawingml/2006/table">
            <a:tbl>
              <a:tblPr>
                <a:tableStyleId>{5C22544A-7EE6-4342-B048-85BDC9FD1C3A}</a:tableStyleId>
              </a:tblPr>
              <a:tblGrid>
                <a:gridCol w="1104446">
                  <a:extLst>
                    <a:ext uri="{9D8B030D-6E8A-4147-A177-3AD203B41FA5}">
                      <a16:colId xmlns:a16="http://schemas.microsoft.com/office/drawing/2014/main" val="629357208"/>
                    </a:ext>
                  </a:extLst>
                </a:gridCol>
                <a:gridCol w="2770636">
                  <a:extLst>
                    <a:ext uri="{9D8B030D-6E8A-4147-A177-3AD203B41FA5}">
                      <a16:colId xmlns:a16="http://schemas.microsoft.com/office/drawing/2014/main" val="604021857"/>
                    </a:ext>
                  </a:extLst>
                </a:gridCol>
                <a:gridCol w="1409121">
                  <a:extLst>
                    <a:ext uri="{9D8B030D-6E8A-4147-A177-3AD203B41FA5}">
                      <a16:colId xmlns:a16="http://schemas.microsoft.com/office/drawing/2014/main" val="1514898674"/>
                    </a:ext>
                  </a:extLst>
                </a:gridCol>
                <a:gridCol w="2437398">
                  <a:extLst>
                    <a:ext uri="{9D8B030D-6E8A-4147-A177-3AD203B41FA5}">
                      <a16:colId xmlns:a16="http://schemas.microsoft.com/office/drawing/2014/main" val="1700374981"/>
                    </a:ext>
                  </a:extLst>
                </a:gridCol>
              </a:tblGrid>
              <a:tr h="161925">
                <a:tc>
                  <a:txBody>
                    <a:bodyPr/>
                    <a:lstStyle/>
                    <a:p>
                      <a:pPr algn="l" fontAlgn="b"/>
                      <a:r>
                        <a:rPr lang="es-ES" sz="1000" b="1" u="none" strike="noStrike" dirty="0" err="1">
                          <a:effectLst/>
                        </a:rPr>
                        <a:t>entity_definition</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t"/>
                      <a:r>
                        <a:rPr lang="es-ES" sz="1000" b="1" u="none" strike="noStrike" dirty="0" err="1">
                          <a:effectLst/>
                        </a:rPr>
                        <a:t>description</a:t>
                      </a:r>
                      <a:endParaRPr lang="es-ES" sz="1000" b="1" i="0" u="none" strike="noStrike" dirty="0">
                        <a:solidFill>
                          <a:srgbClr val="000000"/>
                        </a:solidFill>
                        <a:effectLst/>
                        <a:latin typeface="Arial" panose="020B0604020202020204" pitchFamily="34" charset="0"/>
                      </a:endParaRPr>
                    </a:p>
                  </a:txBody>
                  <a:tcPr marL="9525" marR="9525" marT="9525" marB="0"/>
                </a:tc>
                <a:tc>
                  <a:txBody>
                    <a:bodyPr/>
                    <a:lstStyle/>
                    <a:p>
                      <a:pPr algn="l" fontAlgn="b"/>
                      <a:r>
                        <a:rPr lang="es-ES" sz="1000" b="1" u="none" strike="noStrike" dirty="0" err="1">
                          <a:effectLst/>
                        </a:rPr>
                        <a:t>other_specifications</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1" u="none" strike="noStrike" dirty="0" err="1">
                          <a:effectLst/>
                        </a:rPr>
                        <a:t>type</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996864485"/>
                  </a:ext>
                </a:extLst>
              </a:tr>
              <a:tr h="161925">
                <a:tc>
                  <a:txBody>
                    <a:bodyPr/>
                    <a:lstStyle/>
                    <a:p>
                      <a:pPr algn="l" fontAlgn="b"/>
                      <a:r>
                        <a:rPr lang="es-ES" sz="1000" u="none" strike="noStrike">
                          <a:effectLst/>
                        </a:rPr>
                        <a:t>A10</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Drugs used in diabetes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ALIMENTARY TRACT AND METABOLISM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366755742"/>
                  </a:ext>
                </a:extLst>
              </a:tr>
              <a:tr h="161925">
                <a:tc>
                  <a:txBody>
                    <a:bodyPr/>
                    <a:lstStyle/>
                    <a:p>
                      <a:pPr algn="l" fontAlgn="b"/>
                      <a:r>
                        <a:rPr lang="es-ES" sz="1000" u="none" strike="noStrike">
                          <a:effectLst/>
                        </a:rPr>
                        <a:t>B01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Antithrombotic agents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BLOOD AND BLOOD FORMING ORGANS</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742438044"/>
                  </a:ext>
                </a:extLst>
              </a:tr>
              <a:tr h="161925">
                <a:tc>
                  <a:txBody>
                    <a:bodyPr/>
                    <a:lstStyle/>
                    <a:p>
                      <a:pPr algn="l" fontAlgn="b"/>
                      <a:r>
                        <a:rPr lang="es-ES" sz="1000" u="none" strike="noStrike">
                          <a:effectLst/>
                        </a:rPr>
                        <a:t>C01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Cardiac therapy</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290393349"/>
                  </a:ext>
                </a:extLst>
              </a:tr>
              <a:tr h="161925">
                <a:tc>
                  <a:txBody>
                    <a:bodyPr/>
                    <a:lstStyle/>
                    <a:p>
                      <a:pPr algn="l" fontAlgn="b"/>
                      <a:r>
                        <a:rPr lang="es-ES" sz="1000" u="none" strike="noStrike">
                          <a:effectLst/>
                        </a:rPr>
                        <a:t>C02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Antihypertensives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15466509"/>
                  </a:ext>
                </a:extLst>
              </a:tr>
              <a:tr h="161925">
                <a:tc>
                  <a:txBody>
                    <a:bodyPr/>
                    <a:lstStyle/>
                    <a:p>
                      <a:pPr algn="l" fontAlgn="b"/>
                      <a:r>
                        <a:rPr lang="es-ES" sz="1000" u="none" strike="noStrike">
                          <a:effectLst/>
                        </a:rPr>
                        <a:t>C03</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Diuretics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68727897"/>
                  </a:ext>
                </a:extLst>
              </a:tr>
              <a:tr h="161925">
                <a:tc>
                  <a:txBody>
                    <a:bodyPr/>
                    <a:lstStyle/>
                    <a:p>
                      <a:pPr algn="l" fontAlgn="b"/>
                      <a:r>
                        <a:rPr lang="es-ES" sz="1000" u="none" strike="noStrike">
                          <a:effectLst/>
                        </a:rPr>
                        <a:t>C07</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Beta blocking agents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68370190"/>
                  </a:ext>
                </a:extLst>
              </a:tr>
              <a:tr h="161925">
                <a:tc>
                  <a:txBody>
                    <a:bodyPr/>
                    <a:lstStyle/>
                    <a:p>
                      <a:pPr algn="l" fontAlgn="b"/>
                      <a:r>
                        <a:rPr lang="es-ES" sz="1000" u="none" strike="noStrike">
                          <a:effectLst/>
                        </a:rPr>
                        <a:t>C08</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Calcium channel blockers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recomended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76323331"/>
                  </a:ext>
                </a:extLst>
              </a:tr>
              <a:tr h="161925">
                <a:tc>
                  <a:txBody>
                    <a:bodyPr/>
                    <a:lstStyle/>
                    <a:p>
                      <a:pPr algn="l" fontAlgn="b"/>
                      <a:r>
                        <a:rPr lang="es-ES" sz="1000" u="none" strike="noStrike" dirty="0">
                          <a:effectLst/>
                        </a:rPr>
                        <a:t>C09</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Agents acting on the renin-angiotensim system</a:t>
                      </a:r>
                      <a:endParaRPr lang="en-U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CARDIOVASCULAR SYSTEM</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632717881"/>
                  </a:ext>
                </a:extLst>
              </a:tr>
              <a:tr h="161925">
                <a:tc>
                  <a:txBody>
                    <a:bodyPr/>
                    <a:lstStyle/>
                    <a:p>
                      <a:pPr algn="l" fontAlgn="b"/>
                      <a:r>
                        <a:rPr lang="es-ES" sz="1000" u="none" strike="noStrike" dirty="0">
                          <a:effectLst/>
                        </a:rPr>
                        <a:t>C10</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Lipid</a:t>
                      </a:r>
                      <a:r>
                        <a:rPr lang="es-ES" sz="1000" u="none" strike="noStrike" dirty="0">
                          <a:effectLst/>
                        </a:rPr>
                        <a:t> </a:t>
                      </a:r>
                      <a:r>
                        <a:rPr lang="es-ES" sz="1000" u="none" strike="noStrike" dirty="0" err="1">
                          <a:effectLst/>
                        </a:rPr>
                        <a:t>modifying</a:t>
                      </a:r>
                      <a:r>
                        <a:rPr lang="es-ES" sz="1000" u="none" strike="noStrike" dirty="0">
                          <a:effectLst/>
                        </a:rPr>
                        <a:t> </a:t>
                      </a:r>
                      <a:r>
                        <a:rPr lang="es-ES" sz="1000" u="none" strike="noStrike" dirty="0" err="1" smtClean="0">
                          <a:effectLst/>
                        </a:rPr>
                        <a:t>agents</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recomended</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a:effectLst/>
                        </a:rPr>
                        <a:t>CARDIOVASCULAR SYSTEM</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498995213"/>
                  </a:ext>
                </a:extLst>
              </a:tr>
            </a:tbl>
          </a:graphicData>
        </a:graphic>
      </p:graphicFrame>
    </p:spTree>
    <p:extLst>
      <p:ext uri="{BB962C8B-B14F-4D97-AF65-F5344CB8AC3E}">
        <p14:creationId xmlns:p14="http://schemas.microsoft.com/office/powerpoint/2010/main" val="36995832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_tradnl" dirty="0" smtClean="0"/>
              <a:t>DOCUMENT INFORMATION</a:t>
            </a:r>
            <a:endParaRPr lang="es-ES" dirty="0"/>
          </a:p>
        </p:txBody>
      </p:sp>
      <p:graphicFrame>
        <p:nvGraphicFramePr>
          <p:cNvPr id="8" name="Tabla 7"/>
          <p:cNvGraphicFramePr>
            <a:graphicFrameLocks noGrp="1"/>
          </p:cNvGraphicFramePr>
          <p:nvPr>
            <p:extLst>
              <p:ext uri="{D42A27DB-BD31-4B8C-83A1-F6EECF244321}">
                <p14:modId xmlns:p14="http://schemas.microsoft.com/office/powerpoint/2010/main" val="1252115444"/>
              </p:ext>
            </p:extLst>
          </p:nvPr>
        </p:nvGraphicFramePr>
        <p:xfrm>
          <a:off x="1041834" y="1979712"/>
          <a:ext cx="14473608" cy="5920720"/>
        </p:xfrm>
        <a:graphic>
          <a:graphicData uri="http://schemas.openxmlformats.org/drawingml/2006/table">
            <a:tbl>
              <a:tblPr firstRow="1" bandRow="1">
                <a:tableStyleId>{BC89EF96-8CEA-46FF-86C4-4CE0E7609802}</a:tableStyleId>
              </a:tblPr>
              <a:tblGrid>
                <a:gridCol w="1819087">
                  <a:extLst>
                    <a:ext uri="{9D8B030D-6E8A-4147-A177-3AD203B41FA5}">
                      <a16:colId xmlns:a16="http://schemas.microsoft.com/office/drawing/2014/main" val="4018162204"/>
                    </a:ext>
                  </a:extLst>
                </a:gridCol>
                <a:gridCol w="12654521">
                  <a:extLst>
                    <a:ext uri="{9D8B030D-6E8A-4147-A177-3AD203B41FA5}">
                      <a16:colId xmlns:a16="http://schemas.microsoft.com/office/drawing/2014/main" val="2180638137"/>
                    </a:ext>
                  </a:extLst>
                </a:gridCol>
              </a:tblGrid>
              <a:tr h="360040">
                <a:tc>
                  <a:txBody>
                    <a:bodyPr/>
                    <a:lstStyle/>
                    <a:p>
                      <a:r>
                        <a:rPr lang="en-GB" sz="1800" dirty="0"/>
                        <a:t>Grant Number</a:t>
                      </a:r>
                    </a:p>
                  </a:txBody>
                  <a:tcPr/>
                </a:tc>
                <a:tc>
                  <a:txBody>
                    <a:bodyPr/>
                    <a:lstStyle/>
                    <a:p>
                      <a:r>
                        <a:rPr lang="en-GB" sz="1800" dirty="0" smtClean="0"/>
                        <a:t>PI19-00381 (CONCEPT –DM2),</a:t>
                      </a:r>
                      <a:r>
                        <a:rPr lang="en-GB" sz="1800" baseline="0" dirty="0" smtClean="0"/>
                        <a:t> Coordinated by CONCEPT </a:t>
                      </a:r>
                      <a:r>
                        <a:rPr lang="es-ES" sz="1800" b="1" kern="1200" dirty="0" smtClean="0">
                          <a:solidFill>
                            <a:schemeClr val="tx1"/>
                          </a:solidFill>
                          <a:latin typeface="+mn-lt"/>
                          <a:ea typeface="+mn-ea"/>
                          <a:cs typeface="+mn-cs"/>
                        </a:rPr>
                        <a:t>PI19/00154</a:t>
                      </a:r>
                      <a:endParaRPr lang="en-GB" sz="1800" b="1" kern="1200" dirty="0">
                        <a:solidFill>
                          <a:schemeClr val="tx1"/>
                        </a:solidFill>
                        <a:latin typeface="+mn-lt"/>
                        <a:ea typeface="+mn-ea"/>
                        <a:cs typeface="+mn-cs"/>
                      </a:endParaRPr>
                    </a:p>
                  </a:txBody>
                  <a:tcPr/>
                </a:tc>
                <a:extLst>
                  <a:ext uri="{0D108BD9-81ED-4DB2-BD59-A6C34878D82A}">
                    <a16:rowId xmlns:a16="http://schemas.microsoft.com/office/drawing/2014/main" val="2546617727"/>
                  </a:ext>
                </a:extLst>
              </a:tr>
              <a:tr h="362037">
                <a:tc>
                  <a:txBody>
                    <a:bodyPr/>
                    <a:lstStyle/>
                    <a:p>
                      <a:r>
                        <a:rPr lang="en-GB" sz="1800" dirty="0" smtClean="0"/>
                        <a:t>Acronym</a:t>
                      </a:r>
                      <a:endParaRPr lang="en-GB" sz="1800" dirty="0"/>
                    </a:p>
                  </a:txBody>
                  <a:tcPr/>
                </a:tc>
                <a:tc>
                  <a:txBody>
                    <a:bodyPr/>
                    <a:lstStyle/>
                    <a:p>
                      <a:r>
                        <a:rPr lang="en-GB" sz="1800" dirty="0" smtClean="0"/>
                        <a:t>CONCEPT-</a:t>
                      </a:r>
                      <a:r>
                        <a:rPr lang="en-GB" sz="1800" baseline="0" dirty="0" smtClean="0"/>
                        <a:t> DM2 (Spanish); CONCEPT-T2D (English)</a:t>
                      </a:r>
                      <a:endParaRPr lang="en-GB" sz="1800" dirty="0"/>
                    </a:p>
                  </a:txBody>
                  <a:tcPr/>
                </a:tc>
                <a:extLst>
                  <a:ext uri="{0D108BD9-81ED-4DB2-BD59-A6C34878D82A}">
                    <a16:rowId xmlns:a16="http://schemas.microsoft.com/office/drawing/2014/main" val="1655167877"/>
                  </a:ext>
                </a:extLst>
              </a:tr>
              <a:tr h="708640">
                <a:tc>
                  <a:txBody>
                    <a:bodyPr/>
                    <a:lstStyle/>
                    <a:p>
                      <a:r>
                        <a:rPr lang="en-GB" sz="1800" dirty="0"/>
                        <a:t>Period Covered</a:t>
                      </a:r>
                    </a:p>
                  </a:txBody>
                  <a:tcPr/>
                </a:tc>
                <a:tc>
                  <a:txBody>
                    <a:bodyPr/>
                    <a:lstStyle/>
                    <a:p>
                      <a:r>
                        <a:rPr lang="en-GB" sz="1800" dirty="0" smtClean="0"/>
                        <a:t>2020-2023</a:t>
                      </a:r>
                      <a:endParaRPr lang="en-GB" sz="1800" dirty="0"/>
                    </a:p>
                  </a:txBody>
                  <a:tcPr/>
                </a:tc>
                <a:extLst>
                  <a:ext uri="{0D108BD9-81ED-4DB2-BD59-A6C34878D82A}">
                    <a16:rowId xmlns:a16="http://schemas.microsoft.com/office/drawing/2014/main" val="3966541252"/>
                  </a:ext>
                </a:extLst>
              </a:tr>
              <a:tr h="846936">
                <a:tc>
                  <a:txBody>
                    <a:bodyPr/>
                    <a:lstStyle/>
                    <a:p>
                      <a:r>
                        <a:rPr lang="en-GB" sz="1800" dirty="0" smtClean="0"/>
                        <a:t>Authors</a:t>
                      </a:r>
                      <a:endParaRPr lang="en-GB" sz="1800" dirty="0"/>
                    </a:p>
                  </a:txBody>
                  <a:tcPr/>
                </a:tc>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r>
                        <a:rPr lang="en-GB" sz="1800" kern="1200" baseline="0" dirty="0" smtClean="0">
                          <a:solidFill>
                            <a:schemeClr val="tx1"/>
                          </a:solidFill>
                          <a:latin typeface="+mn-lt"/>
                          <a:ea typeface="+mn-ea"/>
                          <a:cs typeface="+mn-cs"/>
                        </a:rPr>
                        <a:t>Berta Ibáñez-Beroiz, Asier Ballesteros-Domínguez, Ignacio Oscoz-Villanueva, Ibai Tamayo-Rodriguez, Julián Librero-López, Mónica Enguita-Germán (Navarrabiomed, </a:t>
                      </a:r>
                      <a:r>
                        <a:rPr lang="en-GB" sz="1800" kern="1200" baseline="0" dirty="0" err="1" smtClean="0">
                          <a:solidFill>
                            <a:schemeClr val="tx1"/>
                          </a:solidFill>
                          <a:latin typeface="+mn-lt"/>
                          <a:ea typeface="+mn-ea"/>
                          <a:cs typeface="+mn-cs"/>
                        </a:rPr>
                        <a:t>IdISNA</a:t>
                      </a:r>
                      <a:r>
                        <a:rPr lang="en-GB" sz="1800" kern="1200" baseline="0" dirty="0" smtClean="0">
                          <a:solidFill>
                            <a:schemeClr val="tx1"/>
                          </a:solidFill>
                          <a:latin typeface="+mn-lt"/>
                          <a:ea typeface="+mn-ea"/>
                          <a:cs typeface="+mn-cs"/>
                        </a:rPr>
                        <a:t> and RICAPPS), </a:t>
                      </a:r>
                      <a:r>
                        <a:rPr lang="es-ES" sz="1800" kern="1200" baseline="0" dirty="0" smtClean="0">
                          <a:solidFill>
                            <a:schemeClr val="tx1"/>
                          </a:solidFill>
                          <a:latin typeface="+mn-lt"/>
                          <a:ea typeface="+mn-ea"/>
                          <a:cs typeface="+mn-cs"/>
                        </a:rPr>
                        <a:t>Francisco Estupiñán-Romero, Enrique Bernal-Delgado (Instituto Aragonés de Ciencias de la Salud </a:t>
                      </a:r>
                      <a:r>
                        <a:rPr lang="en-GB" sz="1800" kern="1200" baseline="0" dirty="0" smtClean="0">
                          <a:solidFill>
                            <a:schemeClr val="tx1"/>
                          </a:solidFill>
                          <a:latin typeface="+mn-lt"/>
                          <a:ea typeface="+mn-ea"/>
                          <a:cs typeface="+mn-cs"/>
                        </a:rPr>
                        <a:t>and RICAPPS</a:t>
                      </a:r>
                      <a:r>
                        <a:rPr lang="es-ES" sz="1800" kern="1200" baseline="0" dirty="0" smtClean="0">
                          <a:solidFill>
                            <a:schemeClr val="tx1"/>
                          </a:solidFill>
                          <a:latin typeface="+mn-lt"/>
                          <a:ea typeface="+mn-ea"/>
                          <a:cs typeface="+mn-cs"/>
                        </a:rPr>
                        <a:t>)</a:t>
                      </a:r>
                      <a:r>
                        <a:rPr lang="en-GB" sz="1800" kern="1200" baseline="0" dirty="0" smtClean="0">
                          <a:solidFill>
                            <a:schemeClr val="tx1"/>
                          </a:solidFill>
                          <a:latin typeface="+mn-lt"/>
                          <a:ea typeface="+mn-ea"/>
                          <a:cs typeface="+mn-cs"/>
                        </a:rPr>
                        <a:t> on behalf of the CONCEPT-DM2 Group(*)</a:t>
                      </a:r>
                      <a:endParaRPr lang="en-GB" sz="1800" kern="1200" baseline="0" dirty="0">
                        <a:solidFill>
                          <a:schemeClr val="tx1"/>
                        </a:solidFill>
                        <a:latin typeface="+mn-lt"/>
                        <a:ea typeface="+mn-ea"/>
                        <a:cs typeface="+mn-cs"/>
                      </a:endParaRPr>
                    </a:p>
                  </a:txBody>
                  <a:tcPr/>
                </a:tc>
                <a:extLst>
                  <a:ext uri="{0D108BD9-81ED-4DB2-BD59-A6C34878D82A}">
                    <a16:rowId xmlns:a16="http://schemas.microsoft.com/office/drawing/2014/main" val="2897377464"/>
                  </a:ext>
                </a:extLst>
              </a:tr>
              <a:tr h="1745352">
                <a:tc>
                  <a:txBody>
                    <a:bodyPr/>
                    <a:lstStyle/>
                    <a:p>
                      <a:r>
                        <a:rPr lang="en-GB" sz="1800" dirty="0" smtClean="0"/>
                        <a:t>Contributions </a:t>
                      </a:r>
                      <a:endParaRPr lang="en-GB" sz="1800" dirty="0"/>
                    </a:p>
                  </a:txBody>
                  <a:tcPr/>
                </a:tc>
                <a:tc>
                  <a:txBody>
                    <a:bodyPr/>
                    <a:lstStyle/>
                    <a:p>
                      <a:r>
                        <a:rPr lang="es-ES" sz="1800" kern="1200" baseline="0" dirty="0" smtClean="0">
                          <a:solidFill>
                            <a:schemeClr val="tx1"/>
                          </a:solidFill>
                          <a:latin typeface="+mn-lt"/>
                          <a:ea typeface="+mn-ea"/>
                          <a:cs typeface="+mn-cs"/>
                        </a:rPr>
                        <a:t>(*) CONCEPT-DM2 </a:t>
                      </a:r>
                      <a:r>
                        <a:rPr lang="es-ES" sz="1800" kern="1200" baseline="0" dirty="0" err="1" smtClean="0">
                          <a:solidFill>
                            <a:schemeClr val="tx1"/>
                          </a:solidFill>
                          <a:latin typeface="+mn-lt"/>
                          <a:ea typeface="+mn-ea"/>
                          <a:cs typeface="+mn-cs"/>
                        </a:rPr>
                        <a:t>Group</a:t>
                      </a:r>
                      <a:r>
                        <a:rPr lang="es-ES" sz="1800" kern="1200" baseline="0" dirty="0" smtClean="0">
                          <a:solidFill>
                            <a:schemeClr val="tx1"/>
                          </a:solidFill>
                          <a:latin typeface="+mn-lt"/>
                          <a:ea typeface="+mn-ea"/>
                          <a:cs typeface="+mn-cs"/>
                        </a:rPr>
                        <a:t>: Laura Arnedo (NASTAT), Javier Gorricho, Javier Lafita and Oscar Lecea  (Sistema Navarro de Salud- </a:t>
                      </a:r>
                      <a:r>
                        <a:rPr lang="es-ES" sz="1800" kern="1200" baseline="0" dirty="0" err="1" smtClean="0">
                          <a:solidFill>
                            <a:schemeClr val="tx1"/>
                          </a:solidFill>
                          <a:latin typeface="+mn-lt"/>
                          <a:ea typeface="+mn-ea"/>
                          <a:cs typeface="+mn-cs"/>
                        </a:rPr>
                        <a:t>Osasunbidea</a:t>
                      </a:r>
                      <a:r>
                        <a:rPr lang="es-ES" sz="1800" kern="1200" baseline="0" dirty="0" smtClean="0">
                          <a:solidFill>
                            <a:schemeClr val="tx1"/>
                          </a:solidFill>
                          <a:latin typeface="+mn-lt"/>
                          <a:ea typeface="+mn-ea"/>
                          <a:cs typeface="+mn-cs"/>
                        </a:rPr>
                        <a:t>), Conchi Moreno (Instituto de Salud Pública y Laboral de Navarra - ISPLN), Maria José Goñi and Luis Forga (Hospital Universitario de Navarra), Ester Angulo, Javier González-Galindo, Natalia Martínez-</a:t>
                      </a:r>
                      <a:r>
                        <a:rPr lang="es-ES" sz="1800" kern="1200" baseline="0" dirty="0" err="1" smtClean="0">
                          <a:solidFill>
                            <a:schemeClr val="tx1"/>
                          </a:solidFill>
                          <a:latin typeface="+mn-lt"/>
                          <a:ea typeface="+mn-ea"/>
                          <a:cs typeface="+mn-cs"/>
                        </a:rPr>
                        <a:t>Lizaga</a:t>
                      </a:r>
                      <a:r>
                        <a:rPr lang="es-ES" sz="1800" kern="1200" baseline="0" dirty="0" smtClean="0">
                          <a:solidFill>
                            <a:schemeClr val="tx1"/>
                          </a:solidFill>
                          <a:latin typeface="+mn-lt"/>
                          <a:ea typeface="+mn-ea"/>
                          <a:cs typeface="+mn-cs"/>
                        </a:rPr>
                        <a:t>, Enrique Bernal-Delgado and Francisco Estupiñán-Romero (Instituto Aragonés de Ciencias de la Salud), Daniel Bejarano (Hospital Clínico Universitario de Valencia), Isabel Hurtado (Fundación para el Fomento de la Investigación Sanitaria y Biomédica de la Comunidad Valenciana), Marcos Estupiñán (Servicio de Atención Primaria del Servicio Canario de Salud), Cristina </a:t>
                      </a:r>
                      <a:r>
                        <a:rPr lang="es-ES" sz="1800" kern="1200" baseline="0" dirty="0" smtClean="0">
                          <a:solidFill>
                            <a:schemeClr val="tx1"/>
                          </a:solidFill>
                          <a:latin typeface="+mn-lt"/>
                          <a:ea typeface="+mn-ea"/>
                          <a:cs typeface="+mn-cs"/>
                        </a:rPr>
                        <a:t>Valcárcel-Nazco, Sara Trujillo and </a:t>
                      </a:r>
                      <a:r>
                        <a:rPr lang="es-ES" sz="1800" kern="1200" baseline="0" dirty="0" smtClean="0">
                          <a:solidFill>
                            <a:schemeClr val="tx1"/>
                          </a:solidFill>
                          <a:latin typeface="+mn-lt"/>
                          <a:ea typeface="+mn-ea"/>
                          <a:cs typeface="+mn-cs"/>
                        </a:rPr>
                        <a:t>Lidia García  (Fundación canaria instituto de Investigación Sanitaria de Canarias), Naiara </a:t>
                      </a:r>
                      <a:r>
                        <a:rPr lang="es-ES" sz="1800" kern="1200" baseline="0" dirty="0" err="1" smtClean="0">
                          <a:solidFill>
                            <a:schemeClr val="tx1"/>
                          </a:solidFill>
                          <a:latin typeface="+mn-lt"/>
                          <a:ea typeface="+mn-ea"/>
                          <a:cs typeface="+mn-cs"/>
                        </a:rPr>
                        <a:t>Parraza</a:t>
                      </a:r>
                      <a:r>
                        <a:rPr lang="es-ES" sz="1800" kern="1200" baseline="0" dirty="0" smtClean="0">
                          <a:solidFill>
                            <a:schemeClr val="tx1"/>
                          </a:solidFill>
                          <a:latin typeface="+mn-lt"/>
                          <a:ea typeface="+mn-ea"/>
                          <a:cs typeface="+mn-cs"/>
                        </a:rPr>
                        <a:t> and Eduardo Millán (</a:t>
                      </a:r>
                      <a:r>
                        <a:rPr lang="es-ES" sz="1800" kern="1200" baseline="0" dirty="0" err="1" smtClean="0">
                          <a:solidFill>
                            <a:schemeClr val="tx1"/>
                          </a:solidFill>
                          <a:latin typeface="+mn-lt"/>
                          <a:ea typeface="+mn-ea"/>
                          <a:cs typeface="+mn-cs"/>
                        </a:rPr>
                        <a:t>Osakidetza</a:t>
                      </a:r>
                      <a:r>
                        <a:rPr lang="es-ES" sz="1800" kern="1200" baseline="0" dirty="0" smtClean="0">
                          <a:solidFill>
                            <a:schemeClr val="tx1"/>
                          </a:solidFill>
                          <a:latin typeface="+mn-lt"/>
                          <a:ea typeface="+mn-ea"/>
                          <a:cs typeface="+mn-cs"/>
                        </a:rPr>
                        <a:t>-Servicio Vasco de Salud)</a:t>
                      </a:r>
                      <a:endParaRPr lang="es-ES" sz="1800" kern="1200" baseline="0" dirty="0">
                        <a:solidFill>
                          <a:schemeClr val="tx1"/>
                        </a:solidFill>
                        <a:latin typeface="+mn-lt"/>
                        <a:ea typeface="+mn-ea"/>
                        <a:cs typeface="+mn-cs"/>
                      </a:endParaRPr>
                    </a:p>
                  </a:txBody>
                  <a:tcPr/>
                </a:tc>
                <a:extLst>
                  <a:ext uri="{0D108BD9-81ED-4DB2-BD59-A6C34878D82A}">
                    <a16:rowId xmlns:a16="http://schemas.microsoft.com/office/drawing/2014/main" val="1722996027"/>
                  </a:ext>
                </a:extLst>
              </a:tr>
              <a:tr h="182880">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r>
                        <a:rPr lang="en-GB" sz="1800" dirty="0" smtClean="0"/>
                        <a:t>Keywords</a:t>
                      </a:r>
                    </a:p>
                  </a:txBody>
                  <a:tcPr/>
                </a:tc>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r>
                        <a:rPr lang="en-GB" sz="1800" dirty="0" smtClean="0"/>
                        <a:t>Event Log Builder; Process Mining Pipeline; Data; Data Management</a:t>
                      </a:r>
                      <a:endParaRPr lang="en-GB" sz="1800" dirty="0"/>
                    </a:p>
                  </a:txBody>
                  <a:tcPr/>
                </a:tc>
                <a:extLst>
                  <a:ext uri="{0D108BD9-81ED-4DB2-BD59-A6C34878D82A}">
                    <a16:rowId xmlns:a16="http://schemas.microsoft.com/office/drawing/2014/main" val="1601558832"/>
                  </a:ext>
                </a:extLst>
              </a:tr>
              <a:tr h="149736">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r>
                        <a:rPr lang="en-GB" sz="1800" dirty="0" smtClean="0"/>
                        <a:t>Funding</a:t>
                      </a:r>
                    </a:p>
                  </a:txBody>
                  <a:tcPr/>
                </a:tc>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tx1"/>
                          </a:solidFill>
                          <a:latin typeface="+mn-lt"/>
                          <a:ea typeface="+mn-ea"/>
                          <a:cs typeface="+mn-cs"/>
                        </a:rPr>
                        <a:t>This project has received funding from the </a:t>
                      </a:r>
                      <a:r>
                        <a:rPr lang="en-US" sz="1800" kern="1200" baseline="0" dirty="0" err="1" smtClean="0">
                          <a:solidFill>
                            <a:schemeClr val="tx1"/>
                          </a:solidFill>
                          <a:latin typeface="+mn-lt"/>
                          <a:ea typeface="+mn-ea"/>
                          <a:cs typeface="+mn-cs"/>
                        </a:rPr>
                        <a:t>Instituto</a:t>
                      </a:r>
                      <a:r>
                        <a:rPr lang="en-US" sz="1800" kern="1200" baseline="0" dirty="0" smtClean="0">
                          <a:solidFill>
                            <a:schemeClr val="tx1"/>
                          </a:solidFill>
                          <a:latin typeface="+mn-lt"/>
                          <a:ea typeface="+mn-ea"/>
                          <a:cs typeface="+mn-cs"/>
                        </a:rPr>
                        <a:t> de Salud Carlos III under grant agreement (PI19/00154; PI19/00306; PI19/00381; PI19/00056; PI 20/00783). The project also received a research grant from </a:t>
                      </a:r>
                      <a:r>
                        <a:rPr lang="en-US" sz="1800" kern="1200" baseline="0" dirty="0" err="1" smtClean="0">
                          <a:solidFill>
                            <a:schemeClr val="tx1"/>
                          </a:solidFill>
                          <a:latin typeface="+mn-lt"/>
                          <a:ea typeface="+mn-ea"/>
                          <a:cs typeface="+mn-cs"/>
                        </a:rPr>
                        <a:t>Instituto</a:t>
                      </a:r>
                      <a:r>
                        <a:rPr lang="en-US" sz="1800" kern="1200" baseline="0" dirty="0" smtClean="0">
                          <a:solidFill>
                            <a:schemeClr val="tx1"/>
                          </a:solidFill>
                          <a:latin typeface="+mn-lt"/>
                          <a:ea typeface="+mn-ea"/>
                          <a:cs typeface="+mn-cs"/>
                        </a:rPr>
                        <a:t> de Salud Carlos III, Ministry of Science and Innovation (Spain), awarded on the call for the creation of Health Outcomes-Oriented Cooperative Research Networks (RICORS), with reference RD21/0016/0016, co-funded with European Union – </a:t>
                      </a:r>
                      <a:r>
                        <a:rPr lang="en-US" sz="1800" kern="1200" baseline="0" dirty="0" err="1" smtClean="0">
                          <a:solidFill>
                            <a:schemeClr val="tx1"/>
                          </a:solidFill>
                          <a:latin typeface="+mn-lt"/>
                          <a:ea typeface="+mn-ea"/>
                          <a:cs typeface="+mn-cs"/>
                        </a:rPr>
                        <a:t>NextGenerationEU</a:t>
                      </a:r>
                      <a:r>
                        <a:rPr lang="en-US" sz="1800" kern="1200" baseline="0" dirty="0" smtClean="0">
                          <a:solidFill>
                            <a:schemeClr val="tx1"/>
                          </a:solidFill>
                          <a:latin typeface="+mn-lt"/>
                          <a:ea typeface="+mn-ea"/>
                          <a:cs typeface="+mn-cs"/>
                        </a:rPr>
                        <a:t> funds.</a:t>
                      </a:r>
                      <a:endParaRPr lang="en-GB" sz="1800" kern="1200" baseline="0" dirty="0">
                        <a:solidFill>
                          <a:schemeClr val="tx1"/>
                        </a:solidFill>
                        <a:latin typeface="+mn-lt"/>
                        <a:ea typeface="+mn-ea"/>
                        <a:cs typeface="+mn-cs"/>
                      </a:endParaRPr>
                    </a:p>
                  </a:txBody>
                  <a:tcPr/>
                </a:tc>
                <a:extLst>
                  <a:ext uri="{0D108BD9-81ED-4DB2-BD59-A6C34878D82A}">
                    <a16:rowId xmlns:a16="http://schemas.microsoft.com/office/drawing/2014/main" val="2026781043"/>
                  </a:ext>
                </a:extLst>
              </a:tr>
            </a:tbl>
          </a:graphicData>
        </a:graphic>
      </p:graphicFrame>
    </p:spTree>
    <p:extLst>
      <p:ext uri="{BB962C8B-B14F-4D97-AF65-F5344CB8AC3E}">
        <p14:creationId xmlns:p14="http://schemas.microsoft.com/office/powerpoint/2010/main" val="3754882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_tradnl" dirty="0" smtClean="0"/>
              <a:t>CHANGE LOG</a:t>
            </a:r>
            <a:endParaRPr lang="es-ES" dirty="0"/>
          </a:p>
        </p:txBody>
      </p:sp>
      <p:graphicFrame>
        <p:nvGraphicFramePr>
          <p:cNvPr id="4" name="Marcador de contenido 4">
            <a:extLst>
              <a:ext uri="{FF2B5EF4-FFF2-40B4-BE49-F238E27FC236}">
                <a16:creationId xmlns:a16="http://schemas.microsoft.com/office/drawing/2014/main" id="{B643C6A5-3D1C-AB4B-97C8-A6FCF28F5921}"/>
              </a:ext>
            </a:extLst>
          </p:cNvPr>
          <p:cNvGraphicFramePr>
            <a:graphicFrameLocks/>
          </p:cNvGraphicFramePr>
          <p:nvPr>
            <p:extLst>
              <p:ext uri="{D42A27DB-BD31-4B8C-83A1-F6EECF244321}">
                <p14:modId xmlns:p14="http://schemas.microsoft.com/office/powerpoint/2010/main" val="2705909918"/>
              </p:ext>
            </p:extLst>
          </p:nvPr>
        </p:nvGraphicFramePr>
        <p:xfrm>
          <a:off x="3015432" y="1907704"/>
          <a:ext cx="12025336" cy="4393643"/>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61905175"/>
                    </a:ext>
                  </a:extLst>
                </a:gridCol>
                <a:gridCol w="2736304">
                  <a:extLst>
                    <a:ext uri="{9D8B030D-6E8A-4147-A177-3AD203B41FA5}">
                      <a16:colId xmlns:a16="http://schemas.microsoft.com/office/drawing/2014/main" val="2420172384"/>
                    </a:ext>
                  </a:extLst>
                </a:gridCol>
                <a:gridCol w="7920880">
                  <a:extLst>
                    <a:ext uri="{9D8B030D-6E8A-4147-A177-3AD203B41FA5}">
                      <a16:colId xmlns:a16="http://schemas.microsoft.com/office/drawing/2014/main" val="3717715293"/>
                    </a:ext>
                  </a:extLst>
                </a:gridCol>
              </a:tblGrid>
              <a:tr h="335190">
                <a:tc>
                  <a:txBody>
                    <a:bodyPr/>
                    <a:lstStyle/>
                    <a:p>
                      <a:r>
                        <a:rPr lang="en-GB" sz="2400" dirty="0"/>
                        <a:t>Version</a:t>
                      </a:r>
                    </a:p>
                  </a:txBody>
                  <a:tcPr/>
                </a:tc>
                <a:tc>
                  <a:txBody>
                    <a:bodyPr/>
                    <a:lstStyle/>
                    <a:p>
                      <a:r>
                        <a:rPr lang="en-GB" sz="2400" dirty="0"/>
                        <a:t>Date</a:t>
                      </a:r>
                    </a:p>
                  </a:txBody>
                  <a:tcPr/>
                </a:tc>
                <a:tc>
                  <a:txBody>
                    <a:bodyPr/>
                    <a:lstStyle/>
                    <a:p>
                      <a:r>
                        <a:rPr lang="en-GB" sz="2400" dirty="0"/>
                        <a:t>Description of Change</a:t>
                      </a:r>
                    </a:p>
                  </a:txBody>
                  <a:tcPr/>
                </a:tc>
                <a:extLst>
                  <a:ext uri="{0D108BD9-81ED-4DB2-BD59-A6C34878D82A}">
                    <a16:rowId xmlns:a16="http://schemas.microsoft.com/office/drawing/2014/main" val="4001701140"/>
                  </a:ext>
                </a:extLst>
              </a:tr>
              <a:tr h="489952">
                <a:tc>
                  <a:txBody>
                    <a:bodyPr/>
                    <a:lstStyle/>
                    <a:p>
                      <a:r>
                        <a:rPr lang="en-GB" sz="2400" dirty="0" smtClean="0"/>
                        <a:t>0.1.0</a:t>
                      </a:r>
                      <a:endParaRPr lang="en-GB" sz="2400" dirty="0"/>
                    </a:p>
                  </a:txBody>
                  <a:tcPr/>
                </a:tc>
                <a:tc>
                  <a:txBody>
                    <a:bodyPr/>
                    <a:lstStyle/>
                    <a:p>
                      <a:r>
                        <a:rPr lang="en-GB" sz="2400" dirty="0" smtClean="0"/>
                        <a:t>2023-03-28</a:t>
                      </a:r>
                      <a:endParaRPr lang="en-GB" sz="2400" dirty="0"/>
                    </a:p>
                  </a:txBody>
                  <a:tcPr/>
                </a:tc>
                <a:tc>
                  <a:txBody>
                    <a:bodyPr/>
                    <a:lstStyle/>
                    <a:p>
                      <a:r>
                        <a:rPr lang="en-GB" sz="2400" dirty="0"/>
                        <a:t>Initial data model document</a:t>
                      </a:r>
                    </a:p>
                  </a:txBody>
                  <a:tcPr/>
                </a:tc>
                <a:extLst>
                  <a:ext uri="{0D108BD9-81ED-4DB2-BD59-A6C34878D82A}">
                    <a16:rowId xmlns:a16="http://schemas.microsoft.com/office/drawing/2014/main" val="4183381602"/>
                  </a:ext>
                </a:extLst>
              </a:tr>
              <a:tr h="335190">
                <a:tc>
                  <a:txBody>
                    <a:bodyPr/>
                    <a:lstStyle/>
                    <a:p>
                      <a:r>
                        <a:rPr lang="en-GB" sz="2400" dirty="0" smtClean="0"/>
                        <a:t>0.2.0</a:t>
                      </a:r>
                      <a:endParaRPr lang="en-GB" sz="2400" dirty="0"/>
                    </a:p>
                  </a:txBody>
                  <a:tcPr/>
                </a:tc>
                <a:tc>
                  <a:txBody>
                    <a:bodyPr/>
                    <a:lstStyle/>
                    <a:p>
                      <a:r>
                        <a:rPr lang="en-GB" sz="2400" dirty="0" smtClean="0"/>
                        <a:t>2023-06-29</a:t>
                      </a:r>
                      <a:endParaRPr lang="en-GB" sz="2400" dirty="0"/>
                    </a:p>
                  </a:txBody>
                  <a:tcPr/>
                </a:tc>
                <a:tc>
                  <a:txBody>
                    <a:bodyPr/>
                    <a:lstStyle/>
                    <a:p>
                      <a:r>
                        <a:rPr lang="en-GB" sz="2400" dirty="0" smtClean="0"/>
                        <a:t>Data</a:t>
                      </a:r>
                      <a:r>
                        <a:rPr lang="en-GB" sz="2400" baseline="0" dirty="0" smtClean="0"/>
                        <a:t> model c</a:t>
                      </a:r>
                      <a:r>
                        <a:rPr lang="en-GB" sz="2400" dirty="0" smtClean="0"/>
                        <a:t>hanges</a:t>
                      </a:r>
                      <a:r>
                        <a:rPr lang="en-GB" sz="2400" baseline="0" dirty="0" smtClean="0"/>
                        <a:t> conducted to facilitate extraction</a:t>
                      </a:r>
                      <a:endParaRPr lang="en-GB" sz="2400" dirty="0"/>
                    </a:p>
                  </a:txBody>
                  <a:tcPr/>
                </a:tc>
                <a:extLst>
                  <a:ext uri="{0D108BD9-81ED-4DB2-BD59-A6C34878D82A}">
                    <a16:rowId xmlns:a16="http://schemas.microsoft.com/office/drawing/2014/main" val="3300833589"/>
                  </a:ext>
                </a:extLst>
              </a:tr>
              <a:tr h="467856">
                <a:tc>
                  <a:txBody>
                    <a:bodyPr/>
                    <a:lstStyle/>
                    <a:p>
                      <a:endParaRPr lang="en-GB" sz="2000" dirty="0"/>
                    </a:p>
                  </a:txBody>
                  <a:tcPr/>
                </a:tc>
                <a:tc>
                  <a:txBody>
                    <a:bodyPr/>
                    <a:lstStyle/>
                    <a:p>
                      <a:endParaRPr lang="en-GB" sz="2400" dirty="0"/>
                    </a:p>
                  </a:txBody>
                  <a:tcPr/>
                </a:tc>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endParaRPr lang="en-GB" sz="2400" dirty="0" smtClean="0"/>
                    </a:p>
                  </a:txBody>
                  <a:tcPr/>
                </a:tc>
                <a:extLst>
                  <a:ext uri="{0D108BD9-81ED-4DB2-BD59-A6C34878D82A}">
                    <a16:rowId xmlns:a16="http://schemas.microsoft.com/office/drawing/2014/main" val="1211519829"/>
                  </a:ext>
                </a:extLst>
              </a:tr>
              <a:tr h="335190">
                <a:tc>
                  <a:txBody>
                    <a:bodyPr/>
                    <a:lstStyle/>
                    <a:p>
                      <a:endParaRPr lang="en-GB" sz="2400" dirty="0"/>
                    </a:p>
                  </a:txBody>
                  <a:tcPr/>
                </a:tc>
                <a:tc>
                  <a:txBody>
                    <a:bodyPr/>
                    <a:lstStyle/>
                    <a:p>
                      <a:endParaRPr lang="en-GB" sz="2400" dirty="0"/>
                    </a:p>
                  </a:txBody>
                  <a:tcPr/>
                </a:tc>
                <a:tc>
                  <a:txBody>
                    <a:bodyPr/>
                    <a:lstStyle/>
                    <a:p>
                      <a:pPr marL="0" marR="0" lvl="0" indent="0" algn="l" defTabSz="2167494" rtl="0" eaLnBrk="1" fontAlgn="auto" latinLnBrk="0" hangingPunct="1">
                        <a:lnSpc>
                          <a:spcPct val="100000"/>
                        </a:lnSpc>
                        <a:spcBef>
                          <a:spcPts val="0"/>
                        </a:spcBef>
                        <a:spcAft>
                          <a:spcPts val="0"/>
                        </a:spcAft>
                        <a:buClrTx/>
                        <a:buSzTx/>
                        <a:buFontTx/>
                        <a:buNone/>
                        <a:tabLst/>
                        <a:defRPr/>
                      </a:pPr>
                      <a:endParaRPr lang="en-GB" sz="2400" dirty="0" smtClean="0"/>
                    </a:p>
                  </a:txBody>
                  <a:tcPr/>
                </a:tc>
                <a:extLst>
                  <a:ext uri="{0D108BD9-81ED-4DB2-BD59-A6C34878D82A}">
                    <a16:rowId xmlns:a16="http://schemas.microsoft.com/office/drawing/2014/main" val="3315487466"/>
                  </a:ext>
                </a:extLst>
              </a:tr>
              <a:tr h="335190">
                <a:tc>
                  <a:txBody>
                    <a:bodyPr/>
                    <a:lstStyle/>
                    <a:p>
                      <a:endParaRPr lang="en-GB" sz="2400" dirty="0"/>
                    </a:p>
                  </a:txBody>
                  <a:tcPr/>
                </a:tc>
                <a:tc>
                  <a:txBody>
                    <a:bodyPr/>
                    <a:lstStyle/>
                    <a:p>
                      <a:endParaRPr lang="en-GB" sz="2400" dirty="0"/>
                    </a:p>
                  </a:txBody>
                  <a:tcPr/>
                </a:tc>
                <a:tc>
                  <a:txBody>
                    <a:bodyPr/>
                    <a:lstStyle/>
                    <a:p>
                      <a:endParaRPr lang="en-GB" sz="2400" dirty="0"/>
                    </a:p>
                  </a:txBody>
                  <a:tcPr/>
                </a:tc>
                <a:extLst>
                  <a:ext uri="{0D108BD9-81ED-4DB2-BD59-A6C34878D82A}">
                    <a16:rowId xmlns:a16="http://schemas.microsoft.com/office/drawing/2014/main" val="2969425754"/>
                  </a:ext>
                </a:extLst>
              </a:tr>
              <a:tr h="335190">
                <a:tc>
                  <a:txBody>
                    <a:bodyPr/>
                    <a:lstStyle/>
                    <a:p>
                      <a:endParaRPr lang="en-GB" sz="2400" dirty="0"/>
                    </a:p>
                  </a:txBody>
                  <a:tcPr/>
                </a:tc>
                <a:tc>
                  <a:txBody>
                    <a:bodyPr/>
                    <a:lstStyle/>
                    <a:p>
                      <a:endParaRPr lang="en-GB" sz="2400" dirty="0"/>
                    </a:p>
                  </a:txBody>
                  <a:tcPr/>
                </a:tc>
                <a:tc>
                  <a:txBody>
                    <a:bodyPr/>
                    <a:lstStyle/>
                    <a:p>
                      <a:endParaRPr lang="en-GB" sz="2400" dirty="0"/>
                    </a:p>
                  </a:txBody>
                  <a:tcPr/>
                </a:tc>
                <a:extLst>
                  <a:ext uri="{0D108BD9-81ED-4DB2-BD59-A6C34878D82A}">
                    <a16:rowId xmlns:a16="http://schemas.microsoft.com/office/drawing/2014/main" val="991312685"/>
                  </a:ext>
                </a:extLst>
              </a:tr>
              <a:tr h="500216">
                <a:tc>
                  <a:txBody>
                    <a:bodyPr/>
                    <a:lstStyle/>
                    <a:p>
                      <a:endParaRPr lang="en-GB" sz="2400" dirty="0"/>
                    </a:p>
                  </a:txBody>
                  <a:tcPr/>
                </a:tc>
                <a:tc>
                  <a:txBody>
                    <a:bodyPr/>
                    <a:lstStyle/>
                    <a:p>
                      <a:endParaRPr lang="en-GB" sz="2400" dirty="0"/>
                    </a:p>
                  </a:txBody>
                  <a:tcPr/>
                </a:tc>
                <a:tc>
                  <a:txBody>
                    <a:bodyPr/>
                    <a:lstStyle/>
                    <a:p>
                      <a:endParaRPr lang="en-GB" sz="2400" dirty="0"/>
                    </a:p>
                  </a:txBody>
                  <a:tcPr/>
                </a:tc>
                <a:extLst>
                  <a:ext uri="{0D108BD9-81ED-4DB2-BD59-A6C34878D82A}">
                    <a16:rowId xmlns:a16="http://schemas.microsoft.com/office/drawing/2014/main" val="1214858732"/>
                  </a:ext>
                </a:extLst>
              </a:tr>
              <a:tr h="649619">
                <a:tc>
                  <a:txBody>
                    <a:bodyPr/>
                    <a:lstStyle/>
                    <a:p>
                      <a:endParaRPr lang="en-GB" sz="2400" dirty="0"/>
                    </a:p>
                  </a:txBody>
                  <a:tcPr/>
                </a:tc>
                <a:tc>
                  <a:txBody>
                    <a:bodyPr/>
                    <a:lstStyle/>
                    <a:p>
                      <a:endParaRPr lang="en-GB" sz="2400" dirty="0"/>
                    </a:p>
                  </a:txBody>
                  <a:tcPr/>
                </a:tc>
                <a:tc>
                  <a:txBody>
                    <a:bodyPr/>
                    <a:lstStyle/>
                    <a:p>
                      <a:endParaRPr lang="en-GB" sz="2400" dirty="0"/>
                    </a:p>
                  </a:txBody>
                  <a:tcPr/>
                </a:tc>
                <a:extLst>
                  <a:ext uri="{0D108BD9-81ED-4DB2-BD59-A6C34878D82A}">
                    <a16:rowId xmlns:a16="http://schemas.microsoft.com/office/drawing/2014/main" val="2309257908"/>
                  </a:ext>
                </a:extLst>
              </a:tr>
            </a:tbl>
          </a:graphicData>
        </a:graphic>
      </p:graphicFrame>
    </p:spTree>
    <p:extLst>
      <p:ext uri="{BB962C8B-B14F-4D97-AF65-F5344CB8AC3E}">
        <p14:creationId xmlns:p14="http://schemas.microsoft.com/office/powerpoint/2010/main" val="33941137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Marcador de texto 1"/>
          <p:cNvSpPr txBox="1">
            <a:spLocks/>
          </p:cNvSpPr>
          <p:nvPr/>
        </p:nvSpPr>
        <p:spPr>
          <a:xfrm>
            <a:off x="11872416" y="2110589"/>
            <a:ext cx="1872207" cy="2736304"/>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DM_EXAMS</a:t>
            </a:r>
          </a:p>
          <a:p>
            <a:pPr marL="0" indent="0" algn="ctr">
              <a:buFont typeface="Wingdings" panose="05000000000000000000" pitchFamily="2" charset="2"/>
              <a:buNone/>
            </a:pPr>
            <a:endParaRPr lang="es-ES_tradnl" sz="2000" dirty="0">
              <a:solidFill>
                <a:srgbClr val="C00000"/>
              </a:solidFill>
            </a:endParaRPr>
          </a:p>
          <a:p>
            <a:pPr marL="0" indent="0" algn="ctr">
              <a:buNone/>
            </a:pPr>
            <a:r>
              <a:rPr lang="es-ES_tradnl" sz="2000" dirty="0">
                <a:solidFill>
                  <a:srgbClr val="C00000"/>
                </a:solidFill>
              </a:rPr>
              <a:t>Health </a:t>
            </a:r>
            <a:r>
              <a:rPr lang="es-ES_tradnl" sz="2000" dirty="0" err="1">
                <a:solidFill>
                  <a:srgbClr val="C00000"/>
                </a:solidFill>
              </a:rPr>
              <a:t>services</a:t>
            </a:r>
            <a:r>
              <a:rPr lang="es-ES_tradnl" sz="2000" dirty="0">
                <a:solidFill>
                  <a:srgbClr val="C00000"/>
                </a:solidFill>
              </a:rPr>
              <a:t> </a:t>
            </a:r>
            <a:r>
              <a:rPr lang="es-ES_tradnl" sz="2000" dirty="0" err="1" smtClean="0">
                <a:solidFill>
                  <a:srgbClr val="C00000"/>
                </a:solidFill>
              </a:rPr>
              <a:t>examinations</a:t>
            </a:r>
            <a:r>
              <a:rPr lang="es-ES_tradnl" sz="2000" dirty="0" smtClean="0">
                <a:solidFill>
                  <a:srgbClr val="C00000"/>
                </a:solidFill>
              </a:rPr>
              <a:t> (</a:t>
            </a:r>
            <a:r>
              <a:rPr lang="es-ES_tradnl" sz="2000" dirty="0" err="1">
                <a:solidFill>
                  <a:srgbClr val="C00000"/>
                </a:solidFill>
              </a:rPr>
              <a:t>with</a:t>
            </a:r>
            <a:r>
              <a:rPr lang="es-ES_tradnl" sz="2000" dirty="0">
                <a:solidFill>
                  <a:srgbClr val="C00000"/>
                </a:solidFill>
              </a:rPr>
              <a:t> </a:t>
            </a:r>
            <a:r>
              <a:rPr lang="es-ES_tradnl" sz="2000" dirty="0" smtClean="0">
                <a:solidFill>
                  <a:srgbClr val="C00000"/>
                </a:solidFill>
              </a:rPr>
              <a:t>dates)</a:t>
            </a:r>
            <a:endParaRPr lang="es-ES_tradnl" sz="2000" dirty="0">
              <a:solidFill>
                <a:srgbClr val="C00000"/>
              </a:solidFill>
            </a:endParaRPr>
          </a:p>
        </p:txBody>
      </p:sp>
      <p:sp>
        <p:nvSpPr>
          <p:cNvPr id="3" name="Marcador de texto 2"/>
          <p:cNvSpPr>
            <a:spLocks noGrp="1"/>
          </p:cNvSpPr>
          <p:nvPr>
            <p:ph type="body" sz="quarter" idx="11"/>
          </p:nvPr>
        </p:nvSpPr>
        <p:spPr/>
        <p:txBody>
          <a:bodyPr/>
          <a:lstStyle/>
          <a:p>
            <a:r>
              <a:rPr lang="es-ES_tradnl" dirty="0" smtClean="0"/>
              <a:t>STRUCTURE</a:t>
            </a:r>
            <a:endParaRPr lang="es-ES" dirty="0"/>
          </a:p>
        </p:txBody>
      </p:sp>
      <p:sp>
        <p:nvSpPr>
          <p:cNvPr id="4" name="Marcador de texto 1"/>
          <p:cNvSpPr>
            <a:spLocks noGrp="1"/>
          </p:cNvSpPr>
          <p:nvPr>
            <p:ph type="body" sz="quarter" idx="10"/>
          </p:nvPr>
        </p:nvSpPr>
        <p:spPr>
          <a:xfrm>
            <a:off x="745807" y="2123727"/>
            <a:ext cx="1765569" cy="2736305"/>
          </a:xfrm>
          <a:solidFill>
            <a:schemeClr val="bg1"/>
          </a:solidFill>
        </p:spPr>
        <p:txBody>
          <a:bodyPr/>
          <a:lstStyle/>
          <a:p>
            <a:pPr marL="0" indent="0" algn="ctr">
              <a:buNone/>
            </a:pPr>
            <a:r>
              <a:rPr lang="es-ES_tradnl" sz="2000" dirty="0" smtClean="0">
                <a:solidFill>
                  <a:srgbClr val="C00000"/>
                </a:solidFill>
              </a:rPr>
              <a:t>DM_PATIENT</a:t>
            </a:r>
          </a:p>
          <a:p>
            <a:pPr marL="0" indent="0" algn="ctr">
              <a:buNone/>
            </a:pPr>
            <a:endParaRPr lang="es-ES_tradnl" sz="2000" dirty="0">
              <a:solidFill>
                <a:srgbClr val="C00000"/>
              </a:solidFill>
            </a:endParaRPr>
          </a:p>
          <a:p>
            <a:pPr marL="0" indent="0" algn="ctr">
              <a:buNone/>
            </a:pPr>
            <a:r>
              <a:rPr lang="es-ES_tradnl" sz="1800" dirty="0" err="1" smtClean="0">
                <a:solidFill>
                  <a:srgbClr val="C00000"/>
                </a:solidFill>
              </a:rPr>
              <a:t>Sociodemographic</a:t>
            </a:r>
            <a:r>
              <a:rPr lang="es-ES_tradnl" sz="1800" dirty="0" smtClean="0">
                <a:solidFill>
                  <a:srgbClr val="C00000"/>
                </a:solidFill>
              </a:rPr>
              <a:t> at </a:t>
            </a:r>
            <a:r>
              <a:rPr lang="es-ES_tradnl" sz="1800" dirty="0" err="1" smtClean="0">
                <a:solidFill>
                  <a:srgbClr val="C00000"/>
                </a:solidFill>
              </a:rPr>
              <a:t>baselilne</a:t>
            </a:r>
            <a:r>
              <a:rPr lang="es-ES_tradnl" sz="1800" dirty="0" smtClean="0">
                <a:solidFill>
                  <a:srgbClr val="C00000"/>
                </a:solidFill>
              </a:rPr>
              <a:t> and </a:t>
            </a:r>
            <a:r>
              <a:rPr lang="es-ES_tradnl" sz="1800" dirty="0" err="1" smtClean="0">
                <a:solidFill>
                  <a:srgbClr val="C00000"/>
                </a:solidFill>
              </a:rPr>
              <a:t>mortality</a:t>
            </a:r>
            <a:endParaRPr lang="es-ES_tradnl" sz="1800" dirty="0" smtClean="0">
              <a:solidFill>
                <a:srgbClr val="C00000"/>
              </a:solidFill>
            </a:endParaRPr>
          </a:p>
          <a:p>
            <a:pPr marL="0" indent="0" algn="ctr">
              <a:buNone/>
            </a:pPr>
            <a:r>
              <a:rPr lang="es-ES_tradnl" sz="1800" dirty="0" smtClean="0">
                <a:solidFill>
                  <a:srgbClr val="C00000"/>
                </a:solidFill>
              </a:rPr>
              <a:t>(1 </a:t>
            </a:r>
            <a:r>
              <a:rPr lang="es-ES_tradnl" sz="1800" dirty="0" err="1" smtClean="0">
                <a:solidFill>
                  <a:srgbClr val="C00000"/>
                </a:solidFill>
              </a:rPr>
              <a:t>row</a:t>
            </a:r>
            <a:r>
              <a:rPr lang="es-ES_tradnl" sz="1800" dirty="0" smtClean="0">
                <a:solidFill>
                  <a:srgbClr val="C00000"/>
                </a:solidFill>
              </a:rPr>
              <a:t> per </a:t>
            </a:r>
            <a:r>
              <a:rPr lang="es-ES_tradnl" sz="1800" dirty="0" err="1" smtClean="0">
                <a:solidFill>
                  <a:srgbClr val="C00000"/>
                </a:solidFill>
              </a:rPr>
              <a:t>patient</a:t>
            </a:r>
            <a:r>
              <a:rPr lang="es-ES_tradnl" sz="1800" dirty="0" smtClean="0">
                <a:solidFill>
                  <a:srgbClr val="C00000"/>
                </a:solidFill>
              </a:rPr>
              <a:t>) </a:t>
            </a:r>
            <a:endParaRPr lang="es-ES" sz="1800" dirty="0">
              <a:solidFill>
                <a:srgbClr val="C00000"/>
              </a:solidFill>
            </a:endParaRPr>
          </a:p>
        </p:txBody>
      </p:sp>
      <p:sp>
        <p:nvSpPr>
          <p:cNvPr id="5" name="Marcador de texto 1"/>
          <p:cNvSpPr txBox="1">
            <a:spLocks/>
          </p:cNvSpPr>
          <p:nvPr/>
        </p:nvSpPr>
        <p:spPr>
          <a:xfrm>
            <a:off x="2655392" y="2123728"/>
            <a:ext cx="1803999" cy="2736304"/>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DM_PARAM</a:t>
            </a:r>
          </a:p>
          <a:p>
            <a:pPr marL="0" indent="0" algn="ctr">
              <a:buFont typeface="Wingdings" panose="05000000000000000000" pitchFamily="2" charset="2"/>
              <a:buNone/>
            </a:pPr>
            <a:endParaRPr lang="es-ES_tradnl" sz="2000" dirty="0" smtClean="0">
              <a:solidFill>
                <a:srgbClr val="C00000"/>
              </a:solidFill>
            </a:endParaRPr>
          </a:p>
          <a:p>
            <a:pPr marL="0" indent="0" algn="ctr">
              <a:buNone/>
            </a:pPr>
            <a:r>
              <a:rPr lang="es-ES_tradnl" sz="2000" dirty="0" err="1" smtClean="0">
                <a:solidFill>
                  <a:srgbClr val="C00000"/>
                </a:solidFill>
              </a:rPr>
              <a:t>Clinical</a:t>
            </a:r>
            <a:r>
              <a:rPr lang="es-ES_tradnl" sz="2000" dirty="0" smtClean="0">
                <a:solidFill>
                  <a:srgbClr val="C00000"/>
                </a:solidFill>
              </a:rPr>
              <a:t> </a:t>
            </a:r>
            <a:r>
              <a:rPr lang="es-ES_tradnl" sz="2000" dirty="0" err="1" smtClean="0">
                <a:solidFill>
                  <a:srgbClr val="C00000"/>
                </a:solidFill>
              </a:rPr>
              <a:t>parameters</a:t>
            </a:r>
            <a:endParaRPr lang="es-ES_tradnl" sz="2000" dirty="0">
              <a:solidFill>
                <a:srgbClr val="C00000"/>
              </a:solidFill>
            </a:endParaRPr>
          </a:p>
          <a:p>
            <a:pPr marL="0" indent="0" algn="ctr">
              <a:buNone/>
            </a:pPr>
            <a:r>
              <a:rPr lang="es-ES_tradnl" sz="2000" dirty="0">
                <a:solidFill>
                  <a:srgbClr val="C00000"/>
                </a:solidFill>
              </a:rPr>
              <a:t>(</a:t>
            </a:r>
            <a:r>
              <a:rPr lang="es-ES_tradnl" sz="2000" dirty="0" smtClean="0">
                <a:solidFill>
                  <a:srgbClr val="C00000"/>
                </a:solidFill>
              </a:rPr>
              <a:t>time-</a:t>
            </a:r>
            <a:r>
              <a:rPr lang="es-ES_tradnl" sz="2000" dirty="0" err="1" smtClean="0">
                <a:solidFill>
                  <a:srgbClr val="C00000"/>
                </a:solidFill>
              </a:rPr>
              <a:t>dependent</a:t>
            </a:r>
            <a:r>
              <a:rPr lang="es-ES_tradnl" sz="2000" dirty="0" smtClean="0">
                <a:solidFill>
                  <a:srgbClr val="C00000"/>
                </a:solidFill>
              </a:rPr>
              <a:t>, </a:t>
            </a:r>
            <a:r>
              <a:rPr lang="es-ES_tradnl" sz="2000" dirty="0" err="1" smtClean="0">
                <a:solidFill>
                  <a:srgbClr val="C00000"/>
                </a:solidFill>
              </a:rPr>
              <a:t>with</a:t>
            </a:r>
            <a:r>
              <a:rPr lang="es-ES_tradnl" sz="2000" dirty="0" smtClean="0">
                <a:solidFill>
                  <a:srgbClr val="C00000"/>
                </a:solidFill>
              </a:rPr>
              <a:t> dates)</a:t>
            </a:r>
            <a:endParaRPr lang="es-ES_tradnl" sz="2000" dirty="0">
              <a:solidFill>
                <a:srgbClr val="C00000"/>
              </a:solidFill>
            </a:endParaRPr>
          </a:p>
          <a:p>
            <a:pPr marL="0" indent="0" algn="ctr">
              <a:buNone/>
            </a:pPr>
            <a:r>
              <a:rPr lang="es-ES_tradnl" sz="2000" dirty="0" smtClean="0">
                <a:solidFill>
                  <a:srgbClr val="C00000"/>
                </a:solidFill>
              </a:rPr>
              <a:t> </a:t>
            </a:r>
            <a:endParaRPr lang="es-ES" sz="2000" dirty="0">
              <a:solidFill>
                <a:srgbClr val="C00000"/>
              </a:solidFill>
            </a:endParaRPr>
          </a:p>
          <a:p>
            <a:pPr marL="0" indent="0" algn="ctr">
              <a:buFont typeface="Wingdings" panose="05000000000000000000" pitchFamily="2" charset="2"/>
              <a:buNone/>
            </a:pPr>
            <a:endParaRPr lang="es-ES_tradnl" sz="2000" dirty="0">
              <a:solidFill>
                <a:srgbClr val="C00000"/>
              </a:solidFill>
            </a:endParaRPr>
          </a:p>
          <a:p>
            <a:pPr marL="0" indent="0" algn="ctr">
              <a:buFont typeface="Wingdings" panose="05000000000000000000" pitchFamily="2" charset="2"/>
              <a:buNone/>
            </a:pPr>
            <a:endParaRPr lang="es-ES" sz="2000" dirty="0">
              <a:solidFill>
                <a:srgbClr val="C00000"/>
              </a:solidFill>
            </a:endParaRPr>
          </a:p>
        </p:txBody>
      </p:sp>
      <p:sp>
        <p:nvSpPr>
          <p:cNvPr id="6" name="Marcador de texto 1"/>
          <p:cNvSpPr txBox="1">
            <a:spLocks/>
          </p:cNvSpPr>
          <p:nvPr/>
        </p:nvSpPr>
        <p:spPr>
          <a:xfrm>
            <a:off x="4609180" y="2097451"/>
            <a:ext cx="1728192" cy="276258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DM_PARAM_CAT</a:t>
            </a:r>
          </a:p>
          <a:p>
            <a:pPr marL="0" indent="0" algn="ctr">
              <a:buNone/>
            </a:pPr>
            <a:r>
              <a:rPr lang="es-ES_tradnl" sz="2000" dirty="0" err="1" smtClean="0">
                <a:solidFill>
                  <a:srgbClr val="C00000"/>
                </a:solidFill>
              </a:rPr>
              <a:t>Categorical</a:t>
            </a:r>
            <a:r>
              <a:rPr lang="es-ES_tradnl" sz="2000" dirty="0" smtClean="0">
                <a:solidFill>
                  <a:srgbClr val="C00000"/>
                </a:solidFill>
              </a:rPr>
              <a:t> </a:t>
            </a:r>
            <a:r>
              <a:rPr lang="es-ES_tradnl" sz="2000" dirty="0" err="1" smtClean="0">
                <a:solidFill>
                  <a:srgbClr val="C00000"/>
                </a:solidFill>
              </a:rPr>
              <a:t>characteristics</a:t>
            </a:r>
            <a:r>
              <a:rPr lang="es-ES_tradnl" sz="2000" dirty="0" smtClean="0">
                <a:solidFill>
                  <a:srgbClr val="C00000"/>
                </a:solidFill>
              </a:rPr>
              <a:t> (time-</a:t>
            </a:r>
            <a:r>
              <a:rPr lang="es-ES_tradnl" sz="2000" dirty="0" err="1" smtClean="0">
                <a:solidFill>
                  <a:srgbClr val="C00000"/>
                </a:solidFill>
              </a:rPr>
              <a:t>dependent</a:t>
            </a:r>
            <a:r>
              <a:rPr lang="es-ES_tradnl" sz="2000" dirty="0" smtClean="0">
                <a:solidFill>
                  <a:srgbClr val="C00000"/>
                </a:solidFill>
              </a:rPr>
              <a:t>, </a:t>
            </a:r>
            <a:r>
              <a:rPr lang="es-ES_tradnl" sz="2000" dirty="0" err="1" smtClean="0">
                <a:solidFill>
                  <a:srgbClr val="C00000"/>
                </a:solidFill>
              </a:rPr>
              <a:t>with</a:t>
            </a:r>
            <a:r>
              <a:rPr lang="es-ES_tradnl" sz="2000" dirty="0" smtClean="0">
                <a:solidFill>
                  <a:srgbClr val="C00000"/>
                </a:solidFill>
              </a:rPr>
              <a:t> dates)</a:t>
            </a:r>
            <a:endParaRPr lang="es-ES_tradnl" sz="2000" dirty="0">
              <a:solidFill>
                <a:srgbClr val="C00000"/>
              </a:solidFill>
            </a:endParaRPr>
          </a:p>
          <a:p>
            <a:pPr marL="0" indent="0" algn="ctr">
              <a:buFont typeface="Wingdings" panose="05000000000000000000" pitchFamily="2" charset="2"/>
              <a:buNone/>
            </a:pPr>
            <a:endParaRPr lang="es-ES" sz="2000" dirty="0">
              <a:solidFill>
                <a:srgbClr val="C00000"/>
              </a:solidFill>
            </a:endParaRPr>
          </a:p>
        </p:txBody>
      </p:sp>
      <p:sp>
        <p:nvSpPr>
          <p:cNvPr id="7" name="Marcador de texto 1"/>
          <p:cNvSpPr txBox="1">
            <a:spLocks/>
          </p:cNvSpPr>
          <p:nvPr/>
        </p:nvSpPr>
        <p:spPr>
          <a:xfrm>
            <a:off x="6471815" y="2097451"/>
            <a:ext cx="1652237" cy="276258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DM_COMORB</a:t>
            </a:r>
          </a:p>
          <a:p>
            <a:pPr marL="0" indent="0" algn="ctr">
              <a:buFont typeface="Wingdings" panose="05000000000000000000" pitchFamily="2" charset="2"/>
              <a:buNone/>
            </a:pPr>
            <a:endParaRPr lang="es-ES_tradnl" sz="2000" dirty="0">
              <a:solidFill>
                <a:srgbClr val="C00000"/>
              </a:solidFill>
            </a:endParaRPr>
          </a:p>
          <a:p>
            <a:pPr marL="0" indent="0" algn="ctr">
              <a:buNone/>
            </a:pPr>
            <a:r>
              <a:rPr lang="es-ES_tradnl" sz="2000" dirty="0" err="1" smtClean="0">
                <a:solidFill>
                  <a:srgbClr val="C00000"/>
                </a:solidFill>
              </a:rPr>
              <a:t>Primary</a:t>
            </a:r>
            <a:r>
              <a:rPr lang="es-ES_tradnl" sz="2000" dirty="0" smtClean="0">
                <a:solidFill>
                  <a:srgbClr val="C00000"/>
                </a:solidFill>
              </a:rPr>
              <a:t> </a:t>
            </a:r>
            <a:r>
              <a:rPr lang="es-ES_tradnl" sz="2000" dirty="0" err="1" smtClean="0">
                <a:solidFill>
                  <a:srgbClr val="C00000"/>
                </a:solidFill>
              </a:rPr>
              <a:t>Care</a:t>
            </a:r>
            <a:r>
              <a:rPr lang="es-ES_tradnl" sz="2000" dirty="0" smtClean="0">
                <a:solidFill>
                  <a:srgbClr val="C00000"/>
                </a:solidFill>
              </a:rPr>
              <a:t> </a:t>
            </a:r>
            <a:r>
              <a:rPr lang="es-ES_tradnl" sz="2000" dirty="0" err="1" smtClean="0">
                <a:solidFill>
                  <a:srgbClr val="C00000"/>
                </a:solidFill>
              </a:rPr>
              <a:t>codes</a:t>
            </a:r>
            <a:r>
              <a:rPr lang="es-ES_tradnl" sz="2000" dirty="0" smtClean="0">
                <a:solidFill>
                  <a:srgbClr val="C00000"/>
                </a:solidFill>
              </a:rPr>
              <a:t> (</a:t>
            </a:r>
            <a:r>
              <a:rPr lang="es-ES_tradnl" sz="2000" dirty="0" err="1" smtClean="0">
                <a:solidFill>
                  <a:srgbClr val="C00000"/>
                </a:solidFill>
              </a:rPr>
              <a:t>with</a:t>
            </a:r>
            <a:r>
              <a:rPr lang="es-ES_tradnl" sz="2000" dirty="0" smtClean="0">
                <a:solidFill>
                  <a:srgbClr val="C00000"/>
                </a:solidFill>
              </a:rPr>
              <a:t> dates)</a:t>
            </a:r>
            <a:endParaRPr lang="es-ES_tradnl" sz="2000" dirty="0">
              <a:solidFill>
                <a:srgbClr val="C00000"/>
              </a:solidFill>
            </a:endParaRPr>
          </a:p>
          <a:p>
            <a:pPr marL="0" indent="0" algn="ctr">
              <a:buFont typeface="Wingdings" panose="05000000000000000000" pitchFamily="2" charset="2"/>
              <a:buNone/>
            </a:pPr>
            <a:endParaRPr lang="es-ES_tradnl" sz="2000" dirty="0" smtClean="0">
              <a:solidFill>
                <a:srgbClr val="C00000"/>
              </a:solidFill>
            </a:endParaRPr>
          </a:p>
          <a:p>
            <a:pPr marL="0" indent="0" algn="ctr">
              <a:buFont typeface="Wingdings" panose="05000000000000000000" pitchFamily="2" charset="2"/>
              <a:buNone/>
            </a:pPr>
            <a:endParaRPr lang="es-ES_tradnl" sz="2000" dirty="0">
              <a:solidFill>
                <a:srgbClr val="C00000"/>
              </a:solidFill>
            </a:endParaRPr>
          </a:p>
          <a:p>
            <a:pPr marL="0" indent="0" algn="ctr">
              <a:buFont typeface="Wingdings" panose="05000000000000000000" pitchFamily="2" charset="2"/>
              <a:buNone/>
            </a:pPr>
            <a:endParaRPr lang="es-ES" sz="2000" dirty="0">
              <a:solidFill>
                <a:srgbClr val="C00000"/>
              </a:solidFill>
            </a:endParaRPr>
          </a:p>
        </p:txBody>
      </p:sp>
      <p:sp>
        <p:nvSpPr>
          <p:cNvPr id="8" name="Marcador de texto 1"/>
          <p:cNvSpPr txBox="1">
            <a:spLocks/>
          </p:cNvSpPr>
          <p:nvPr/>
        </p:nvSpPr>
        <p:spPr>
          <a:xfrm>
            <a:off x="8200008" y="2106741"/>
            <a:ext cx="1728192" cy="275329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DM_CMBD</a:t>
            </a:r>
          </a:p>
          <a:p>
            <a:pPr marL="0" indent="0" algn="ctr">
              <a:buFont typeface="Wingdings" panose="05000000000000000000" pitchFamily="2" charset="2"/>
              <a:buNone/>
            </a:pPr>
            <a:endParaRPr lang="es-ES_tradnl" sz="2000" dirty="0">
              <a:solidFill>
                <a:srgbClr val="C00000"/>
              </a:solidFill>
            </a:endParaRPr>
          </a:p>
          <a:p>
            <a:pPr marL="0" indent="0" algn="ctr">
              <a:buNone/>
            </a:pPr>
            <a:r>
              <a:rPr lang="es-ES_tradnl" sz="2000" dirty="0" smtClean="0">
                <a:solidFill>
                  <a:srgbClr val="C00000"/>
                </a:solidFill>
              </a:rPr>
              <a:t>Hospital </a:t>
            </a:r>
            <a:r>
              <a:rPr lang="es-ES_tradnl" sz="2000" dirty="0" err="1" smtClean="0">
                <a:solidFill>
                  <a:srgbClr val="C00000"/>
                </a:solidFill>
              </a:rPr>
              <a:t>admission</a:t>
            </a:r>
            <a:r>
              <a:rPr lang="es-ES_tradnl" sz="2000" dirty="0" smtClean="0">
                <a:solidFill>
                  <a:srgbClr val="C00000"/>
                </a:solidFill>
              </a:rPr>
              <a:t> </a:t>
            </a:r>
            <a:r>
              <a:rPr lang="es-ES_tradnl" sz="2000" dirty="0" err="1" smtClean="0">
                <a:solidFill>
                  <a:srgbClr val="C00000"/>
                </a:solidFill>
              </a:rPr>
              <a:t>codes</a:t>
            </a:r>
            <a:r>
              <a:rPr lang="es-ES_tradnl" sz="2000" dirty="0" smtClean="0">
                <a:solidFill>
                  <a:srgbClr val="C00000"/>
                </a:solidFill>
              </a:rPr>
              <a:t> </a:t>
            </a:r>
            <a:r>
              <a:rPr lang="es-ES_tradnl" sz="2000" dirty="0">
                <a:solidFill>
                  <a:srgbClr val="C00000"/>
                </a:solidFill>
              </a:rPr>
              <a:t>(</a:t>
            </a:r>
            <a:r>
              <a:rPr lang="es-ES_tradnl" sz="2000" dirty="0" err="1">
                <a:solidFill>
                  <a:srgbClr val="C00000"/>
                </a:solidFill>
              </a:rPr>
              <a:t>with</a:t>
            </a:r>
            <a:r>
              <a:rPr lang="es-ES_tradnl" sz="2000" dirty="0">
                <a:solidFill>
                  <a:srgbClr val="C00000"/>
                </a:solidFill>
              </a:rPr>
              <a:t> dates)</a:t>
            </a:r>
          </a:p>
          <a:p>
            <a:pPr marL="0" indent="0" algn="ctr">
              <a:buFont typeface="Wingdings" panose="05000000000000000000" pitchFamily="2" charset="2"/>
              <a:buNone/>
            </a:pPr>
            <a:endParaRPr lang="es-ES" sz="2000" dirty="0">
              <a:solidFill>
                <a:srgbClr val="C00000"/>
              </a:solidFill>
            </a:endParaRPr>
          </a:p>
        </p:txBody>
      </p:sp>
      <p:sp>
        <p:nvSpPr>
          <p:cNvPr id="9" name="Marcador de texto 1"/>
          <p:cNvSpPr txBox="1">
            <a:spLocks/>
          </p:cNvSpPr>
          <p:nvPr/>
        </p:nvSpPr>
        <p:spPr>
          <a:xfrm>
            <a:off x="10072216" y="2123728"/>
            <a:ext cx="1728192" cy="2736304"/>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DM_SS_USE</a:t>
            </a:r>
          </a:p>
          <a:p>
            <a:pPr marL="0" indent="0" algn="ctr">
              <a:buFont typeface="Wingdings" panose="05000000000000000000" pitchFamily="2" charset="2"/>
              <a:buNone/>
            </a:pPr>
            <a:endParaRPr lang="es-ES_tradnl" sz="2000" dirty="0">
              <a:solidFill>
                <a:srgbClr val="C00000"/>
              </a:solidFill>
            </a:endParaRPr>
          </a:p>
          <a:p>
            <a:pPr marL="0" indent="0" algn="ctr">
              <a:buNone/>
            </a:pPr>
            <a:r>
              <a:rPr lang="es-ES_tradnl" sz="2000" dirty="0" smtClean="0">
                <a:solidFill>
                  <a:srgbClr val="C00000"/>
                </a:solidFill>
              </a:rPr>
              <a:t>Health </a:t>
            </a:r>
            <a:r>
              <a:rPr lang="es-ES_tradnl" sz="2000" dirty="0" err="1" smtClean="0">
                <a:solidFill>
                  <a:srgbClr val="C00000"/>
                </a:solidFill>
              </a:rPr>
              <a:t>services</a:t>
            </a:r>
            <a:r>
              <a:rPr lang="es-ES_tradnl" sz="2000" dirty="0" smtClean="0">
                <a:solidFill>
                  <a:srgbClr val="C00000"/>
                </a:solidFill>
              </a:rPr>
              <a:t> use (</a:t>
            </a:r>
            <a:r>
              <a:rPr lang="es-ES_tradnl" sz="2000" dirty="0" err="1" smtClean="0">
                <a:solidFill>
                  <a:srgbClr val="C00000"/>
                </a:solidFill>
              </a:rPr>
              <a:t>with</a:t>
            </a:r>
            <a:r>
              <a:rPr lang="es-ES_tradnl" sz="2000" dirty="0" smtClean="0">
                <a:solidFill>
                  <a:srgbClr val="C00000"/>
                </a:solidFill>
              </a:rPr>
              <a:t> dates)</a:t>
            </a:r>
            <a:endParaRPr lang="es-ES_tradnl" sz="2000" dirty="0">
              <a:solidFill>
                <a:srgbClr val="C00000"/>
              </a:solidFill>
            </a:endParaRPr>
          </a:p>
        </p:txBody>
      </p:sp>
      <p:sp>
        <p:nvSpPr>
          <p:cNvPr id="10" name="Marcador de texto 1"/>
          <p:cNvSpPr txBox="1">
            <a:spLocks/>
          </p:cNvSpPr>
          <p:nvPr/>
        </p:nvSpPr>
        <p:spPr>
          <a:xfrm>
            <a:off x="13935126" y="2126882"/>
            <a:ext cx="1537690" cy="275329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smtClean="0">
                <a:solidFill>
                  <a:srgbClr val="C00000"/>
                </a:solidFill>
              </a:rPr>
              <a:t>DM_TREAT</a:t>
            </a:r>
          </a:p>
          <a:p>
            <a:pPr marL="0" indent="0" algn="ctr">
              <a:buFont typeface="Wingdings" panose="05000000000000000000" pitchFamily="2" charset="2"/>
              <a:buNone/>
            </a:pPr>
            <a:endParaRPr lang="es-ES_tradnl" sz="2000" dirty="0">
              <a:solidFill>
                <a:srgbClr val="C00000"/>
              </a:solidFill>
            </a:endParaRPr>
          </a:p>
          <a:p>
            <a:pPr marL="0" indent="0" algn="ctr">
              <a:buFont typeface="Wingdings" panose="05000000000000000000" pitchFamily="2" charset="2"/>
              <a:buNone/>
            </a:pPr>
            <a:r>
              <a:rPr lang="es-ES_tradnl" sz="2000" dirty="0" err="1" smtClean="0">
                <a:solidFill>
                  <a:srgbClr val="C00000"/>
                </a:solidFill>
              </a:rPr>
              <a:t>Dispensation</a:t>
            </a:r>
            <a:r>
              <a:rPr lang="es-ES_tradnl" sz="2000" dirty="0" smtClean="0">
                <a:solidFill>
                  <a:srgbClr val="C00000"/>
                </a:solidFill>
              </a:rPr>
              <a:t> </a:t>
            </a:r>
            <a:r>
              <a:rPr lang="es-ES_tradnl" sz="2000" dirty="0" err="1" smtClean="0">
                <a:solidFill>
                  <a:srgbClr val="C00000"/>
                </a:solidFill>
              </a:rPr>
              <a:t>ATCs</a:t>
            </a:r>
            <a:r>
              <a:rPr lang="es-ES_tradnl" sz="2000" dirty="0" smtClean="0">
                <a:solidFill>
                  <a:srgbClr val="C00000"/>
                </a:solidFill>
              </a:rPr>
              <a:t> (</a:t>
            </a:r>
            <a:r>
              <a:rPr lang="es-ES_tradnl" sz="2000" dirty="0" err="1" smtClean="0">
                <a:solidFill>
                  <a:srgbClr val="C00000"/>
                </a:solidFill>
              </a:rPr>
              <a:t>with</a:t>
            </a:r>
            <a:r>
              <a:rPr lang="es-ES_tradnl" sz="2000" dirty="0" smtClean="0">
                <a:solidFill>
                  <a:srgbClr val="C00000"/>
                </a:solidFill>
              </a:rPr>
              <a:t> dates)</a:t>
            </a:r>
            <a:endParaRPr lang="es-ES" sz="2000" dirty="0">
              <a:solidFill>
                <a:srgbClr val="C00000"/>
              </a:solidFill>
            </a:endParaRPr>
          </a:p>
        </p:txBody>
      </p:sp>
      <p:sp>
        <p:nvSpPr>
          <p:cNvPr id="13" name="Marcador de texto 1"/>
          <p:cNvSpPr txBox="1">
            <a:spLocks/>
          </p:cNvSpPr>
          <p:nvPr/>
        </p:nvSpPr>
        <p:spPr>
          <a:xfrm>
            <a:off x="841337" y="7740294"/>
            <a:ext cx="1662587" cy="414222"/>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a:t>c</a:t>
            </a:r>
            <a:r>
              <a:rPr lang="es-ES_tradnl" sz="2000" dirty="0" smtClean="0"/>
              <a:t>ountry</a:t>
            </a:r>
          </a:p>
        </p:txBody>
      </p:sp>
      <p:sp>
        <p:nvSpPr>
          <p:cNvPr id="15" name="Marcador de texto 1"/>
          <p:cNvSpPr txBox="1">
            <a:spLocks/>
          </p:cNvSpPr>
          <p:nvPr/>
        </p:nvSpPr>
        <p:spPr>
          <a:xfrm>
            <a:off x="711176" y="6945178"/>
            <a:ext cx="1877345" cy="306314"/>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copayment</a:t>
            </a:r>
            <a:endParaRPr lang="es-ES" sz="2000" dirty="0"/>
          </a:p>
        </p:txBody>
      </p:sp>
      <p:sp>
        <p:nvSpPr>
          <p:cNvPr id="16" name="Marcador de texto 1"/>
          <p:cNvSpPr txBox="1">
            <a:spLocks/>
          </p:cNvSpPr>
          <p:nvPr/>
        </p:nvSpPr>
        <p:spPr>
          <a:xfrm>
            <a:off x="702923" y="6277236"/>
            <a:ext cx="1944216"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education</a:t>
            </a:r>
            <a:endParaRPr lang="es-ES" sz="2000" dirty="0"/>
          </a:p>
        </p:txBody>
      </p:sp>
      <p:sp>
        <p:nvSpPr>
          <p:cNvPr id="18" name="Marcador de texto 1"/>
          <p:cNvSpPr txBox="1">
            <a:spLocks/>
          </p:cNvSpPr>
          <p:nvPr/>
        </p:nvSpPr>
        <p:spPr>
          <a:xfrm>
            <a:off x="2820131" y="6272554"/>
            <a:ext cx="1731991"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param_name</a:t>
            </a:r>
            <a:endParaRPr lang="es-ES" sz="2000" dirty="0"/>
          </a:p>
        </p:txBody>
      </p:sp>
      <p:sp>
        <p:nvSpPr>
          <p:cNvPr id="20" name="Marcador de texto 1"/>
          <p:cNvSpPr txBox="1">
            <a:spLocks/>
          </p:cNvSpPr>
          <p:nvPr/>
        </p:nvSpPr>
        <p:spPr>
          <a:xfrm>
            <a:off x="4621228" y="6239037"/>
            <a:ext cx="1843740" cy="746075"/>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param_cat</a:t>
            </a:r>
            <a:r>
              <a:rPr lang="es-ES_tradnl" sz="2000" dirty="0" smtClean="0"/>
              <a:t>_</a:t>
            </a:r>
          </a:p>
          <a:p>
            <a:pPr marL="0" indent="0" algn="ctr">
              <a:buFont typeface="Wingdings" panose="05000000000000000000" pitchFamily="2" charset="2"/>
              <a:buNone/>
            </a:pPr>
            <a:r>
              <a:rPr lang="es-ES_tradnl" sz="2000" dirty="0" err="1" smtClean="0"/>
              <a:t>name</a:t>
            </a:r>
            <a:endParaRPr lang="es-ES" sz="2000" dirty="0"/>
          </a:p>
        </p:txBody>
      </p:sp>
      <p:sp>
        <p:nvSpPr>
          <p:cNvPr id="21" name="Marcador de texto 1"/>
          <p:cNvSpPr txBox="1">
            <a:spLocks/>
          </p:cNvSpPr>
          <p:nvPr/>
        </p:nvSpPr>
        <p:spPr>
          <a:xfrm>
            <a:off x="4527600" y="7422343"/>
            <a:ext cx="2002336" cy="390017"/>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a:t>p</a:t>
            </a:r>
            <a:r>
              <a:rPr lang="es-ES_tradnl" sz="2000" dirty="0" err="1" smtClean="0"/>
              <a:t>aram_cat_value</a:t>
            </a:r>
            <a:endParaRPr lang="es-ES" sz="2000" dirty="0"/>
          </a:p>
        </p:txBody>
      </p:sp>
      <p:sp>
        <p:nvSpPr>
          <p:cNvPr id="24" name="Marcador de texto 1"/>
          <p:cNvSpPr txBox="1">
            <a:spLocks/>
          </p:cNvSpPr>
          <p:nvPr/>
        </p:nvSpPr>
        <p:spPr>
          <a:xfrm>
            <a:off x="6543824" y="6213980"/>
            <a:ext cx="1678796" cy="322833"/>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comorb_cod</a:t>
            </a:r>
            <a:endParaRPr lang="es-ES" sz="2000" dirty="0"/>
          </a:p>
        </p:txBody>
      </p:sp>
      <p:sp>
        <p:nvSpPr>
          <p:cNvPr id="26" name="Marcador de texto 1"/>
          <p:cNvSpPr txBox="1">
            <a:spLocks/>
          </p:cNvSpPr>
          <p:nvPr/>
        </p:nvSpPr>
        <p:spPr>
          <a:xfrm>
            <a:off x="10140630" y="6178621"/>
            <a:ext cx="1745151"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a:t>v</a:t>
            </a:r>
            <a:r>
              <a:rPr lang="es-ES_tradnl" sz="2000" dirty="0" err="1" smtClean="0"/>
              <a:t>isit_service</a:t>
            </a:r>
            <a:endParaRPr lang="es-ES" sz="2000" dirty="0"/>
          </a:p>
        </p:txBody>
      </p:sp>
      <p:sp>
        <p:nvSpPr>
          <p:cNvPr id="27" name="Marcador de texto 1"/>
          <p:cNvSpPr txBox="1">
            <a:spLocks/>
          </p:cNvSpPr>
          <p:nvPr/>
        </p:nvSpPr>
        <p:spPr>
          <a:xfrm>
            <a:off x="13950150" y="6171008"/>
            <a:ext cx="1448724"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a:t>a</a:t>
            </a:r>
            <a:r>
              <a:rPr lang="es-ES_tradnl" sz="2000" dirty="0" err="1" smtClean="0"/>
              <a:t>tc_code</a:t>
            </a:r>
            <a:endParaRPr lang="es-ES" sz="2000" dirty="0"/>
          </a:p>
        </p:txBody>
      </p:sp>
      <p:cxnSp>
        <p:nvCxnSpPr>
          <p:cNvPr id="32" name="Conector recto 31"/>
          <p:cNvCxnSpPr/>
          <p:nvPr/>
        </p:nvCxnSpPr>
        <p:spPr>
          <a:xfrm>
            <a:off x="2580503" y="1567805"/>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3" name="Conector recto 32"/>
          <p:cNvCxnSpPr/>
          <p:nvPr/>
        </p:nvCxnSpPr>
        <p:spPr>
          <a:xfrm>
            <a:off x="4599608" y="1547664"/>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4" name="Conector recto 33"/>
          <p:cNvCxnSpPr/>
          <p:nvPr/>
        </p:nvCxnSpPr>
        <p:spPr>
          <a:xfrm>
            <a:off x="6466889" y="1547664"/>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5" name="Conector recto 34"/>
          <p:cNvCxnSpPr/>
          <p:nvPr/>
        </p:nvCxnSpPr>
        <p:spPr>
          <a:xfrm>
            <a:off x="8192466" y="1547664"/>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Conector recto 35"/>
          <p:cNvCxnSpPr/>
          <p:nvPr/>
        </p:nvCxnSpPr>
        <p:spPr>
          <a:xfrm>
            <a:off x="10072216" y="1547664"/>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7" name="Conector recto 36"/>
          <p:cNvCxnSpPr/>
          <p:nvPr/>
        </p:nvCxnSpPr>
        <p:spPr>
          <a:xfrm>
            <a:off x="11872416" y="1547664"/>
            <a:ext cx="0" cy="6624736"/>
          </a:xfrm>
          <a:prstGeom prst="line">
            <a:avLst/>
          </a:prstGeom>
        </p:spPr>
        <p:style>
          <a:lnRef idx="1">
            <a:schemeClr val="accent2"/>
          </a:lnRef>
          <a:fillRef idx="0">
            <a:schemeClr val="accent2"/>
          </a:fillRef>
          <a:effectRef idx="0">
            <a:schemeClr val="accent2"/>
          </a:effectRef>
          <a:fontRef idx="minor">
            <a:schemeClr val="tx1"/>
          </a:fontRef>
        </p:style>
      </p:cxnSp>
      <p:cxnSp>
        <p:nvCxnSpPr>
          <p:cNvPr id="38" name="Conector recto 37"/>
          <p:cNvCxnSpPr/>
          <p:nvPr/>
        </p:nvCxnSpPr>
        <p:spPr>
          <a:xfrm>
            <a:off x="13744624" y="1547664"/>
            <a:ext cx="0" cy="6624736"/>
          </a:xfrm>
          <a:prstGeom prst="line">
            <a:avLst/>
          </a:prstGeom>
        </p:spPr>
        <p:style>
          <a:lnRef idx="1">
            <a:schemeClr val="accent2"/>
          </a:lnRef>
          <a:fillRef idx="0">
            <a:schemeClr val="accent2"/>
          </a:fillRef>
          <a:effectRef idx="0">
            <a:schemeClr val="accent2"/>
          </a:effectRef>
          <a:fontRef idx="minor">
            <a:schemeClr val="tx1"/>
          </a:fontRef>
        </p:style>
      </p:cxnSp>
      <p:sp>
        <p:nvSpPr>
          <p:cNvPr id="12" name="Marcador de texto 1"/>
          <p:cNvSpPr txBox="1">
            <a:spLocks/>
          </p:cNvSpPr>
          <p:nvPr/>
        </p:nvSpPr>
        <p:spPr>
          <a:xfrm>
            <a:off x="1113804" y="1251291"/>
            <a:ext cx="5823922" cy="296373"/>
          </a:xfrm>
          <a:prstGeom prst="rect">
            <a:avLst/>
          </a:prstGeom>
          <a:solidFill>
            <a:srgbClr val="92D050"/>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spcBef>
                <a:spcPts val="0"/>
              </a:spcBef>
              <a:buFont typeface="Wingdings" panose="05000000000000000000" pitchFamily="2" charset="2"/>
              <a:buNone/>
            </a:pPr>
            <a:r>
              <a:rPr lang="es-ES_tradnl" sz="2000" b="1" dirty="0" err="1" smtClean="0">
                <a:solidFill>
                  <a:srgbClr val="008000"/>
                </a:solidFill>
              </a:rPr>
              <a:t>Cohort</a:t>
            </a:r>
            <a:r>
              <a:rPr lang="es-ES_tradnl" sz="2000" b="1" dirty="0" smtClean="0">
                <a:solidFill>
                  <a:srgbClr val="008000"/>
                </a:solidFill>
              </a:rPr>
              <a:t> </a:t>
            </a:r>
            <a:r>
              <a:rPr lang="es-ES_tradnl" sz="2000" b="1" dirty="0" err="1" smtClean="0">
                <a:solidFill>
                  <a:srgbClr val="008000"/>
                </a:solidFill>
              </a:rPr>
              <a:t>def</a:t>
            </a:r>
            <a:r>
              <a:rPr lang="es-ES_tradnl" sz="2000" b="1" dirty="0" smtClean="0">
                <a:solidFill>
                  <a:srgbClr val="008000"/>
                </a:solidFill>
              </a:rPr>
              <a:t>: </a:t>
            </a:r>
            <a:r>
              <a:rPr lang="es-ES_tradnl" sz="2000" b="1" dirty="0" err="1" smtClean="0">
                <a:solidFill>
                  <a:srgbClr val="008000"/>
                </a:solidFill>
              </a:rPr>
              <a:t>definition</a:t>
            </a:r>
            <a:r>
              <a:rPr lang="es-ES_tradnl" sz="2000" b="1" dirty="0" smtClean="0">
                <a:solidFill>
                  <a:srgbClr val="008000"/>
                </a:solidFill>
              </a:rPr>
              <a:t> </a:t>
            </a:r>
            <a:endParaRPr lang="es-ES" sz="2000" b="1" dirty="0">
              <a:solidFill>
                <a:srgbClr val="008000"/>
              </a:solidFill>
            </a:endParaRPr>
          </a:p>
        </p:txBody>
      </p:sp>
      <p:sp>
        <p:nvSpPr>
          <p:cNvPr id="40" name="CuadroTexto 39"/>
          <p:cNvSpPr txBox="1"/>
          <p:nvPr/>
        </p:nvSpPr>
        <p:spPr>
          <a:xfrm>
            <a:off x="268338" y="1619672"/>
            <a:ext cx="1161921" cy="461665"/>
          </a:xfrm>
          <a:prstGeom prst="rect">
            <a:avLst/>
          </a:prstGeom>
          <a:solidFill>
            <a:srgbClr val="FFC000"/>
          </a:solidFill>
        </p:spPr>
        <p:txBody>
          <a:bodyPr wrap="none" rtlCol="0">
            <a:spAutoFit/>
          </a:bodyPr>
          <a:lstStyle/>
          <a:p>
            <a:r>
              <a:rPr lang="es-ES_tradnl" sz="2400" dirty="0" smtClean="0">
                <a:solidFill>
                  <a:srgbClr val="C00000"/>
                </a:solidFill>
              </a:rPr>
              <a:t>8 </a:t>
            </a:r>
            <a:r>
              <a:rPr lang="es-ES_tradnl" sz="2400" dirty="0" err="1" smtClean="0">
                <a:solidFill>
                  <a:srgbClr val="C00000"/>
                </a:solidFill>
              </a:rPr>
              <a:t>tables</a:t>
            </a:r>
            <a:endParaRPr lang="es-ES" sz="2400" dirty="0">
              <a:solidFill>
                <a:srgbClr val="C00000"/>
              </a:solidFill>
            </a:endParaRPr>
          </a:p>
        </p:txBody>
      </p:sp>
      <p:sp>
        <p:nvSpPr>
          <p:cNvPr id="41" name="Rectángulo 40"/>
          <p:cNvSpPr/>
          <p:nvPr/>
        </p:nvSpPr>
        <p:spPr>
          <a:xfrm>
            <a:off x="16080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1</a:t>
            </a:r>
            <a:endParaRPr lang="es-ES" sz="2400" b="1" cap="none" spc="0" dirty="0">
              <a:ln w="22225">
                <a:solidFill>
                  <a:schemeClr val="accent2"/>
                </a:solidFill>
                <a:prstDash val="solid"/>
              </a:ln>
              <a:solidFill>
                <a:schemeClr val="accent2">
                  <a:lumMod val="40000"/>
                  <a:lumOff val="60000"/>
                </a:schemeClr>
              </a:solidFill>
              <a:effectLst/>
            </a:endParaRPr>
          </a:p>
        </p:txBody>
      </p:sp>
      <p:sp>
        <p:nvSpPr>
          <p:cNvPr id="42" name="Rectángulo 41"/>
          <p:cNvSpPr/>
          <p:nvPr/>
        </p:nvSpPr>
        <p:spPr>
          <a:xfrm>
            <a:off x="3487825" y="1645393"/>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2</a:t>
            </a:r>
          </a:p>
        </p:txBody>
      </p:sp>
      <p:sp>
        <p:nvSpPr>
          <p:cNvPr id="43" name="Rectángulo 42"/>
          <p:cNvSpPr/>
          <p:nvPr/>
        </p:nvSpPr>
        <p:spPr>
          <a:xfrm>
            <a:off x="5355048" y="1637787"/>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3</a:t>
            </a:r>
          </a:p>
        </p:txBody>
      </p:sp>
      <p:sp>
        <p:nvSpPr>
          <p:cNvPr id="44" name="Rectángulo 43"/>
          <p:cNvSpPr/>
          <p:nvPr/>
        </p:nvSpPr>
        <p:spPr>
          <a:xfrm>
            <a:off x="7197217" y="1637787"/>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4</a:t>
            </a:r>
          </a:p>
        </p:txBody>
      </p:sp>
      <p:sp>
        <p:nvSpPr>
          <p:cNvPr id="45" name="Rectángulo 44"/>
          <p:cNvSpPr/>
          <p:nvPr/>
        </p:nvSpPr>
        <p:spPr>
          <a:xfrm>
            <a:off x="9008607" y="1637787"/>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5</a:t>
            </a:r>
          </a:p>
        </p:txBody>
      </p:sp>
      <p:sp>
        <p:nvSpPr>
          <p:cNvPr id="46" name="Rectángulo 45"/>
          <p:cNvSpPr/>
          <p:nvPr/>
        </p:nvSpPr>
        <p:spPr>
          <a:xfrm>
            <a:off x="10880814" y="1645393"/>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6</a:t>
            </a:r>
          </a:p>
        </p:txBody>
      </p:sp>
      <p:sp>
        <p:nvSpPr>
          <p:cNvPr id="47" name="Rectángulo 46"/>
          <p:cNvSpPr/>
          <p:nvPr/>
        </p:nvSpPr>
        <p:spPr>
          <a:xfrm>
            <a:off x="12614640" y="1645393"/>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7</a:t>
            </a:r>
          </a:p>
        </p:txBody>
      </p:sp>
      <p:sp>
        <p:nvSpPr>
          <p:cNvPr id="49" name="CuadroTexto 48"/>
          <p:cNvSpPr txBox="1"/>
          <p:nvPr/>
        </p:nvSpPr>
        <p:spPr>
          <a:xfrm>
            <a:off x="1302396" y="1084755"/>
            <a:ext cx="1099916" cy="461665"/>
          </a:xfrm>
          <a:prstGeom prst="rect">
            <a:avLst/>
          </a:prstGeom>
          <a:solidFill>
            <a:srgbClr val="FFC000"/>
          </a:solidFill>
        </p:spPr>
        <p:txBody>
          <a:bodyPr wrap="none" rtlCol="0">
            <a:spAutoFit/>
          </a:bodyPr>
          <a:lstStyle/>
          <a:p>
            <a:r>
              <a:rPr lang="es-ES_tradnl" sz="2400" dirty="0" smtClean="0">
                <a:solidFill>
                  <a:srgbClr val="008000"/>
                </a:solidFill>
              </a:rPr>
              <a:t>1 </a:t>
            </a:r>
            <a:r>
              <a:rPr lang="es-ES_tradnl" sz="2400" dirty="0" err="1" smtClean="0">
                <a:solidFill>
                  <a:srgbClr val="008000"/>
                </a:solidFill>
              </a:rPr>
              <a:t>sheet</a:t>
            </a:r>
            <a:endParaRPr lang="es-ES" sz="2400" dirty="0">
              <a:solidFill>
                <a:srgbClr val="008000"/>
              </a:solidFill>
            </a:endParaRPr>
          </a:p>
        </p:txBody>
      </p:sp>
      <p:sp>
        <p:nvSpPr>
          <p:cNvPr id="50" name="CuadroTexto 49"/>
          <p:cNvSpPr txBox="1"/>
          <p:nvPr/>
        </p:nvSpPr>
        <p:spPr>
          <a:xfrm>
            <a:off x="598217" y="5118725"/>
            <a:ext cx="10832464" cy="461665"/>
          </a:xfrm>
          <a:prstGeom prst="rect">
            <a:avLst/>
          </a:prstGeom>
          <a:solidFill>
            <a:srgbClr val="FFC000"/>
          </a:solidFill>
        </p:spPr>
        <p:txBody>
          <a:bodyPr wrap="square" rtlCol="0">
            <a:spAutoFit/>
          </a:bodyPr>
          <a:lstStyle/>
          <a:p>
            <a:r>
              <a:rPr lang="es-ES_tradnl" sz="2400" dirty="0" smtClean="0">
                <a:solidFill>
                  <a:schemeClr val="tx2"/>
                </a:solidFill>
              </a:rPr>
              <a:t>11 </a:t>
            </a:r>
            <a:r>
              <a:rPr lang="es-ES_tradnl" sz="2400" dirty="0" err="1" smtClean="0">
                <a:solidFill>
                  <a:schemeClr val="tx2"/>
                </a:solidFill>
              </a:rPr>
              <a:t>annex</a:t>
            </a:r>
            <a:r>
              <a:rPr lang="es-ES_tradnl" sz="2400" dirty="0" smtClean="0">
                <a:solidFill>
                  <a:schemeClr val="tx2"/>
                </a:solidFill>
              </a:rPr>
              <a:t> </a:t>
            </a:r>
            <a:r>
              <a:rPr lang="es-ES_tradnl" sz="2400" dirty="0" err="1" smtClean="0">
                <a:solidFill>
                  <a:schemeClr val="tx2"/>
                </a:solidFill>
              </a:rPr>
              <a:t>with</a:t>
            </a:r>
            <a:r>
              <a:rPr lang="es-ES_tradnl" sz="2400" dirty="0" smtClean="0">
                <a:solidFill>
                  <a:schemeClr val="tx2"/>
                </a:solidFill>
              </a:rPr>
              <a:t> </a:t>
            </a:r>
            <a:r>
              <a:rPr lang="es-ES_tradnl" sz="2400" dirty="0" err="1" smtClean="0">
                <a:solidFill>
                  <a:schemeClr val="tx2"/>
                </a:solidFill>
              </a:rPr>
              <a:t>specific</a:t>
            </a:r>
            <a:r>
              <a:rPr lang="es-ES_tradnl" sz="2400" dirty="0" smtClean="0">
                <a:solidFill>
                  <a:schemeClr val="tx2"/>
                </a:solidFill>
              </a:rPr>
              <a:t> </a:t>
            </a:r>
            <a:r>
              <a:rPr lang="es-ES_tradnl" sz="2400" dirty="0" err="1" smtClean="0">
                <a:solidFill>
                  <a:schemeClr val="tx2"/>
                </a:solidFill>
              </a:rPr>
              <a:t>definitions</a:t>
            </a:r>
            <a:r>
              <a:rPr lang="es-ES_tradnl" sz="2400" dirty="0" smtClean="0">
                <a:solidFill>
                  <a:schemeClr val="tx2"/>
                </a:solidFill>
              </a:rPr>
              <a:t> of variables </a:t>
            </a:r>
            <a:r>
              <a:rPr lang="es-ES_tradnl" sz="2400" dirty="0" err="1" smtClean="0">
                <a:solidFill>
                  <a:schemeClr val="tx2"/>
                </a:solidFill>
              </a:rPr>
              <a:t>within</a:t>
            </a:r>
            <a:r>
              <a:rPr lang="es-ES_tradnl" sz="2400" dirty="0" smtClean="0">
                <a:solidFill>
                  <a:schemeClr val="tx2"/>
                </a:solidFill>
              </a:rPr>
              <a:t> </a:t>
            </a:r>
            <a:r>
              <a:rPr lang="es-ES_tradnl" sz="2400" dirty="0" err="1" smtClean="0">
                <a:solidFill>
                  <a:schemeClr val="tx2"/>
                </a:solidFill>
              </a:rPr>
              <a:t>the</a:t>
            </a:r>
            <a:r>
              <a:rPr lang="es-ES_tradnl" sz="2400" dirty="0" smtClean="0">
                <a:solidFill>
                  <a:schemeClr val="tx2"/>
                </a:solidFill>
              </a:rPr>
              <a:t> </a:t>
            </a:r>
            <a:r>
              <a:rPr lang="es-ES_tradnl" sz="2400" dirty="0" err="1" smtClean="0">
                <a:solidFill>
                  <a:schemeClr val="tx2"/>
                </a:solidFill>
              </a:rPr>
              <a:t>aforementioned</a:t>
            </a:r>
            <a:r>
              <a:rPr lang="es-ES_tradnl" sz="2400" dirty="0" smtClean="0">
                <a:solidFill>
                  <a:schemeClr val="tx2"/>
                </a:solidFill>
              </a:rPr>
              <a:t> 8 </a:t>
            </a:r>
            <a:r>
              <a:rPr lang="es-ES_tradnl" sz="2400" dirty="0" err="1" smtClean="0">
                <a:solidFill>
                  <a:schemeClr val="tx2"/>
                </a:solidFill>
              </a:rPr>
              <a:t>tables</a:t>
            </a:r>
            <a:endParaRPr lang="es-ES" sz="2400" dirty="0">
              <a:solidFill>
                <a:schemeClr val="tx2"/>
              </a:solidFill>
            </a:endParaRPr>
          </a:p>
        </p:txBody>
      </p:sp>
      <p:sp>
        <p:nvSpPr>
          <p:cNvPr id="48" name="Rectángulo 47"/>
          <p:cNvSpPr/>
          <p:nvPr/>
        </p:nvSpPr>
        <p:spPr>
          <a:xfrm>
            <a:off x="14417225" y="1662063"/>
            <a:ext cx="340158" cy="461665"/>
          </a:xfrm>
          <a:prstGeom prst="rect">
            <a:avLst/>
          </a:prstGeom>
          <a:solidFill>
            <a:srgbClr val="FFC000"/>
          </a:solid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8</a:t>
            </a:r>
          </a:p>
        </p:txBody>
      </p:sp>
      <p:sp>
        <p:nvSpPr>
          <p:cNvPr id="2" name="CuadroTexto 1"/>
          <p:cNvSpPr txBox="1"/>
          <p:nvPr/>
        </p:nvSpPr>
        <p:spPr>
          <a:xfrm>
            <a:off x="1352974" y="5971437"/>
            <a:ext cx="867289" cy="369332"/>
          </a:xfrm>
          <a:prstGeom prst="rect">
            <a:avLst/>
          </a:prstGeom>
          <a:noFill/>
        </p:spPr>
        <p:txBody>
          <a:bodyPr wrap="none" rtlCol="0">
            <a:spAutoFit/>
          </a:bodyPr>
          <a:lstStyle/>
          <a:p>
            <a:r>
              <a:rPr lang="es-ES_tradnl" dirty="0" smtClean="0"/>
              <a:t>annex1</a:t>
            </a:r>
            <a:endParaRPr lang="es-ES" dirty="0"/>
          </a:p>
        </p:txBody>
      </p:sp>
      <p:sp>
        <p:nvSpPr>
          <p:cNvPr id="59" name="CuadroTexto 58"/>
          <p:cNvSpPr txBox="1"/>
          <p:nvPr/>
        </p:nvSpPr>
        <p:spPr>
          <a:xfrm>
            <a:off x="1287240" y="6650940"/>
            <a:ext cx="867289" cy="369332"/>
          </a:xfrm>
          <a:prstGeom prst="rect">
            <a:avLst/>
          </a:prstGeom>
          <a:noFill/>
        </p:spPr>
        <p:txBody>
          <a:bodyPr wrap="none" rtlCol="0">
            <a:spAutoFit/>
          </a:bodyPr>
          <a:lstStyle/>
          <a:p>
            <a:r>
              <a:rPr lang="es-ES_tradnl" dirty="0" smtClean="0"/>
              <a:t>annex2</a:t>
            </a:r>
            <a:endParaRPr lang="es-ES" dirty="0"/>
          </a:p>
        </p:txBody>
      </p:sp>
      <p:sp>
        <p:nvSpPr>
          <p:cNvPr id="60" name="CuadroTexto 59"/>
          <p:cNvSpPr txBox="1"/>
          <p:nvPr/>
        </p:nvSpPr>
        <p:spPr>
          <a:xfrm>
            <a:off x="1287240" y="7371020"/>
            <a:ext cx="867289" cy="369332"/>
          </a:xfrm>
          <a:prstGeom prst="rect">
            <a:avLst/>
          </a:prstGeom>
          <a:noFill/>
        </p:spPr>
        <p:txBody>
          <a:bodyPr wrap="none" rtlCol="0">
            <a:spAutoFit/>
          </a:bodyPr>
          <a:lstStyle/>
          <a:p>
            <a:r>
              <a:rPr lang="es-ES_tradnl" dirty="0" smtClean="0"/>
              <a:t>annex3</a:t>
            </a:r>
            <a:endParaRPr lang="es-ES" dirty="0"/>
          </a:p>
        </p:txBody>
      </p:sp>
      <p:sp>
        <p:nvSpPr>
          <p:cNvPr id="61" name="CuadroTexto 60"/>
          <p:cNvSpPr txBox="1"/>
          <p:nvPr/>
        </p:nvSpPr>
        <p:spPr>
          <a:xfrm>
            <a:off x="3351511" y="5979049"/>
            <a:ext cx="867289" cy="369332"/>
          </a:xfrm>
          <a:prstGeom prst="rect">
            <a:avLst/>
          </a:prstGeom>
          <a:noFill/>
        </p:spPr>
        <p:txBody>
          <a:bodyPr wrap="none" rtlCol="0">
            <a:spAutoFit/>
          </a:bodyPr>
          <a:lstStyle/>
          <a:p>
            <a:r>
              <a:rPr lang="es-ES_tradnl" dirty="0" smtClean="0"/>
              <a:t>annex4</a:t>
            </a:r>
            <a:endParaRPr lang="es-ES" dirty="0"/>
          </a:p>
        </p:txBody>
      </p:sp>
      <p:sp>
        <p:nvSpPr>
          <p:cNvPr id="62" name="CuadroTexto 61"/>
          <p:cNvSpPr txBox="1"/>
          <p:nvPr/>
        </p:nvSpPr>
        <p:spPr>
          <a:xfrm>
            <a:off x="5167575" y="5889207"/>
            <a:ext cx="867289" cy="369332"/>
          </a:xfrm>
          <a:prstGeom prst="rect">
            <a:avLst/>
          </a:prstGeom>
          <a:noFill/>
        </p:spPr>
        <p:txBody>
          <a:bodyPr wrap="none" rtlCol="0">
            <a:spAutoFit/>
          </a:bodyPr>
          <a:lstStyle/>
          <a:p>
            <a:r>
              <a:rPr lang="es-ES_tradnl" dirty="0" smtClean="0"/>
              <a:t>annex5</a:t>
            </a:r>
            <a:endParaRPr lang="es-ES" dirty="0"/>
          </a:p>
        </p:txBody>
      </p:sp>
      <p:sp>
        <p:nvSpPr>
          <p:cNvPr id="63" name="CuadroTexto 62"/>
          <p:cNvSpPr txBox="1"/>
          <p:nvPr/>
        </p:nvSpPr>
        <p:spPr>
          <a:xfrm>
            <a:off x="5147160" y="7082988"/>
            <a:ext cx="867289" cy="369332"/>
          </a:xfrm>
          <a:prstGeom prst="rect">
            <a:avLst/>
          </a:prstGeom>
          <a:noFill/>
        </p:spPr>
        <p:txBody>
          <a:bodyPr wrap="none" rtlCol="0">
            <a:spAutoFit/>
          </a:bodyPr>
          <a:lstStyle/>
          <a:p>
            <a:r>
              <a:rPr lang="es-ES_tradnl" dirty="0" smtClean="0"/>
              <a:t>annex6</a:t>
            </a:r>
            <a:endParaRPr lang="es-ES" dirty="0"/>
          </a:p>
        </p:txBody>
      </p:sp>
      <p:sp>
        <p:nvSpPr>
          <p:cNvPr id="64" name="CuadroTexto 63"/>
          <p:cNvSpPr txBox="1"/>
          <p:nvPr/>
        </p:nvSpPr>
        <p:spPr>
          <a:xfrm>
            <a:off x="6962667" y="5898786"/>
            <a:ext cx="867289" cy="369332"/>
          </a:xfrm>
          <a:prstGeom prst="rect">
            <a:avLst/>
          </a:prstGeom>
          <a:noFill/>
        </p:spPr>
        <p:txBody>
          <a:bodyPr wrap="none" rtlCol="0">
            <a:spAutoFit/>
          </a:bodyPr>
          <a:lstStyle/>
          <a:p>
            <a:r>
              <a:rPr lang="es-ES_tradnl" dirty="0" smtClean="0"/>
              <a:t>annex7</a:t>
            </a:r>
            <a:endParaRPr lang="es-ES" dirty="0"/>
          </a:p>
        </p:txBody>
      </p:sp>
      <p:sp>
        <p:nvSpPr>
          <p:cNvPr id="66" name="CuadroTexto 65"/>
          <p:cNvSpPr txBox="1"/>
          <p:nvPr/>
        </p:nvSpPr>
        <p:spPr>
          <a:xfrm>
            <a:off x="10722227" y="5856849"/>
            <a:ext cx="867289" cy="369332"/>
          </a:xfrm>
          <a:prstGeom prst="rect">
            <a:avLst/>
          </a:prstGeom>
          <a:noFill/>
        </p:spPr>
        <p:txBody>
          <a:bodyPr wrap="none" rtlCol="0">
            <a:spAutoFit/>
          </a:bodyPr>
          <a:lstStyle/>
          <a:p>
            <a:r>
              <a:rPr lang="es-ES_tradnl" dirty="0" smtClean="0"/>
              <a:t>annex8</a:t>
            </a:r>
            <a:endParaRPr lang="es-ES" dirty="0"/>
          </a:p>
        </p:txBody>
      </p:sp>
      <p:sp>
        <p:nvSpPr>
          <p:cNvPr id="67" name="CuadroTexto 66"/>
          <p:cNvSpPr txBox="1"/>
          <p:nvPr/>
        </p:nvSpPr>
        <p:spPr>
          <a:xfrm>
            <a:off x="12246413" y="6755045"/>
            <a:ext cx="984308" cy="369332"/>
          </a:xfrm>
          <a:prstGeom prst="rect">
            <a:avLst/>
          </a:prstGeom>
          <a:noFill/>
        </p:spPr>
        <p:txBody>
          <a:bodyPr wrap="none" rtlCol="0">
            <a:spAutoFit/>
          </a:bodyPr>
          <a:lstStyle/>
          <a:p>
            <a:r>
              <a:rPr lang="es-ES_tradnl" dirty="0" smtClean="0"/>
              <a:t>annex10</a:t>
            </a:r>
            <a:endParaRPr lang="es-ES" dirty="0"/>
          </a:p>
        </p:txBody>
      </p:sp>
      <p:sp>
        <p:nvSpPr>
          <p:cNvPr id="68" name="CuadroTexto 67"/>
          <p:cNvSpPr txBox="1"/>
          <p:nvPr/>
        </p:nvSpPr>
        <p:spPr>
          <a:xfrm>
            <a:off x="12160448" y="5856849"/>
            <a:ext cx="867289" cy="369332"/>
          </a:xfrm>
          <a:prstGeom prst="rect">
            <a:avLst/>
          </a:prstGeom>
          <a:noFill/>
        </p:spPr>
        <p:txBody>
          <a:bodyPr wrap="none" rtlCol="0">
            <a:spAutoFit/>
          </a:bodyPr>
          <a:lstStyle/>
          <a:p>
            <a:r>
              <a:rPr lang="es-ES_tradnl" dirty="0" smtClean="0"/>
              <a:t>annex9</a:t>
            </a:r>
            <a:endParaRPr lang="es-ES" dirty="0"/>
          </a:p>
        </p:txBody>
      </p:sp>
      <p:sp>
        <p:nvSpPr>
          <p:cNvPr id="69" name="Marcador de texto 1"/>
          <p:cNvSpPr txBox="1">
            <a:spLocks/>
          </p:cNvSpPr>
          <p:nvPr/>
        </p:nvSpPr>
        <p:spPr>
          <a:xfrm>
            <a:off x="11916968" y="6178621"/>
            <a:ext cx="1745151"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smtClean="0"/>
              <a:t>test_name</a:t>
            </a:r>
            <a:endParaRPr lang="es-ES" sz="2000" dirty="0"/>
          </a:p>
        </p:txBody>
      </p:sp>
      <p:sp>
        <p:nvSpPr>
          <p:cNvPr id="70" name="Marcador de texto 1"/>
          <p:cNvSpPr txBox="1">
            <a:spLocks/>
          </p:cNvSpPr>
          <p:nvPr/>
        </p:nvSpPr>
        <p:spPr>
          <a:xfrm>
            <a:off x="11927465" y="7184807"/>
            <a:ext cx="1745151" cy="339521"/>
          </a:xfrm>
          <a:prstGeom prst="rect">
            <a:avLst/>
          </a:prstGeom>
          <a:solidFill>
            <a:schemeClr val="bg1"/>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buFont typeface="Wingdings" panose="05000000000000000000" pitchFamily="2" charset="2"/>
              <a:buNone/>
            </a:pPr>
            <a:r>
              <a:rPr lang="es-ES_tradnl" sz="2000" dirty="0" err="1"/>
              <a:t>t</a:t>
            </a:r>
            <a:r>
              <a:rPr lang="es-ES_tradnl" sz="2000" dirty="0" err="1" smtClean="0"/>
              <a:t>est_value</a:t>
            </a:r>
            <a:endParaRPr lang="es-ES" sz="2000" dirty="0"/>
          </a:p>
        </p:txBody>
      </p:sp>
      <p:sp>
        <p:nvSpPr>
          <p:cNvPr id="72" name="CuadroTexto 71"/>
          <p:cNvSpPr txBox="1"/>
          <p:nvPr/>
        </p:nvSpPr>
        <p:spPr>
          <a:xfrm>
            <a:off x="14062257" y="5839745"/>
            <a:ext cx="984308" cy="369332"/>
          </a:xfrm>
          <a:prstGeom prst="rect">
            <a:avLst/>
          </a:prstGeom>
          <a:noFill/>
        </p:spPr>
        <p:txBody>
          <a:bodyPr wrap="none" rtlCol="0">
            <a:spAutoFit/>
          </a:bodyPr>
          <a:lstStyle/>
          <a:p>
            <a:r>
              <a:rPr lang="es-ES_tradnl" dirty="0" smtClean="0"/>
              <a:t>annex11</a:t>
            </a:r>
            <a:endParaRPr lang="es-ES" dirty="0"/>
          </a:p>
        </p:txBody>
      </p:sp>
    </p:spTree>
    <p:extLst>
      <p:ext uri="{BB962C8B-B14F-4D97-AF65-F5344CB8AC3E}">
        <p14:creationId xmlns:p14="http://schemas.microsoft.com/office/powerpoint/2010/main" val="3494270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Marcador de texto 2"/>
          <p:cNvSpPr>
            <a:spLocks noGrp="1"/>
          </p:cNvSpPr>
          <p:nvPr>
            <p:ph type="body" sz="quarter" idx="11"/>
          </p:nvPr>
        </p:nvSpPr>
        <p:spPr>
          <a:xfrm>
            <a:off x="711176" y="274044"/>
            <a:ext cx="15134924" cy="914400"/>
          </a:xfrm>
        </p:spPr>
        <p:txBody>
          <a:bodyPr/>
          <a:lstStyle/>
          <a:p>
            <a:r>
              <a:rPr lang="es-ES_tradnl" dirty="0" smtClean="0"/>
              <a:t>DATA MODEL DIAGRAM</a:t>
            </a:r>
            <a:endParaRPr lang="es-ES" dirty="0"/>
          </a:p>
        </p:txBody>
      </p:sp>
      <p:graphicFrame>
        <p:nvGraphicFramePr>
          <p:cNvPr id="28" name="Tabla 27"/>
          <p:cNvGraphicFramePr>
            <a:graphicFrameLocks noGrp="1"/>
          </p:cNvGraphicFramePr>
          <p:nvPr>
            <p:extLst>
              <p:ext uri="{D42A27DB-BD31-4B8C-83A1-F6EECF244321}">
                <p14:modId xmlns:p14="http://schemas.microsoft.com/office/powerpoint/2010/main" val="2381716437"/>
              </p:ext>
            </p:extLst>
          </p:nvPr>
        </p:nvGraphicFramePr>
        <p:xfrm>
          <a:off x="6975872" y="1703243"/>
          <a:ext cx="2143589" cy="4630093"/>
        </p:xfrm>
        <a:graphic>
          <a:graphicData uri="http://schemas.openxmlformats.org/drawingml/2006/table">
            <a:tbl>
              <a:tblPr firstRow="1" bandRow="1">
                <a:tableStyleId>{10A1B5D5-9B99-4C35-A422-299274C87663}</a:tableStyleId>
              </a:tblPr>
              <a:tblGrid>
                <a:gridCol w="2143589">
                  <a:extLst>
                    <a:ext uri="{9D8B030D-6E8A-4147-A177-3AD203B41FA5}">
                      <a16:colId xmlns:a16="http://schemas.microsoft.com/office/drawing/2014/main" val="2178875262"/>
                    </a:ext>
                  </a:extLst>
                </a:gridCol>
              </a:tblGrid>
              <a:tr h="33241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DM_PATIENT</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dirty="0" err="1" smtClean="0"/>
                        <a:t>area_id</a:t>
                      </a:r>
                      <a:endParaRPr lang="en-US" sz="1200" dirty="0" smtClean="0"/>
                    </a:p>
                    <a:p>
                      <a:r>
                        <a:rPr lang="en-US" sz="1200" dirty="0" err="1" smtClean="0"/>
                        <a:t>health_profesional_id</a:t>
                      </a:r>
                      <a:endParaRPr lang="en-US" sz="1200" dirty="0" smtClean="0"/>
                    </a:p>
                    <a:p>
                      <a:r>
                        <a:rPr lang="en-US" sz="1200" dirty="0" err="1" smtClean="0"/>
                        <a:t>month_nac</a:t>
                      </a:r>
                      <a:endParaRPr lang="en-US" sz="1200" dirty="0" smtClean="0"/>
                    </a:p>
                    <a:p>
                      <a:r>
                        <a:rPr lang="en-US" sz="1200" dirty="0" smtClean="0"/>
                        <a:t>sex</a:t>
                      </a:r>
                    </a:p>
                    <a:p>
                      <a:r>
                        <a:rPr lang="en-US" sz="1200" dirty="0" err="1" smtClean="0"/>
                        <a:t>avg_income</a:t>
                      </a:r>
                      <a:endParaRPr lang="en-US" sz="1200" dirty="0" smtClean="0"/>
                    </a:p>
                    <a:p>
                      <a:r>
                        <a:rPr lang="en-US" sz="1200" dirty="0" smtClean="0"/>
                        <a:t>education</a:t>
                      </a:r>
                    </a:p>
                    <a:p>
                      <a:r>
                        <a:rPr lang="en-US" sz="1200" dirty="0" smtClean="0"/>
                        <a:t>copayment</a:t>
                      </a:r>
                    </a:p>
                    <a:p>
                      <a:r>
                        <a:rPr lang="en-US" sz="1200" dirty="0" smtClean="0"/>
                        <a:t>country</a:t>
                      </a:r>
                    </a:p>
                    <a:p>
                      <a:r>
                        <a:rPr lang="en-US" sz="1200" dirty="0" smtClean="0"/>
                        <a:t>nationality</a:t>
                      </a:r>
                    </a:p>
                    <a:p>
                      <a:r>
                        <a:rPr lang="en-US" sz="1200" dirty="0" err="1" smtClean="0"/>
                        <a:t>dx_date</a:t>
                      </a:r>
                      <a:endParaRPr lang="en-US" sz="1200" dirty="0" smtClean="0"/>
                    </a:p>
                    <a:p>
                      <a:r>
                        <a:rPr lang="en-US" sz="1200" dirty="0" smtClean="0"/>
                        <a:t>deregistration</a:t>
                      </a:r>
                    </a:p>
                    <a:p>
                      <a:r>
                        <a:rPr lang="en-US" sz="1200" dirty="0" err="1" smtClean="0"/>
                        <a:t>deregistration_date</a:t>
                      </a:r>
                      <a:endParaRPr lang="en-US" sz="1200" dirty="0" smtClean="0"/>
                    </a:p>
                    <a:p>
                      <a:r>
                        <a:rPr lang="en-US" sz="1200" dirty="0" err="1" smtClean="0"/>
                        <a:t>nursing_home_baseline</a:t>
                      </a:r>
                      <a:endParaRPr lang="en-US" sz="1200" dirty="0" smtClean="0"/>
                    </a:p>
                    <a:p>
                      <a:r>
                        <a:rPr lang="en-US" sz="1200" dirty="0" err="1" smtClean="0"/>
                        <a:t>nursing_home_followup</a:t>
                      </a:r>
                      <a:endParaRPr lang="en-US" sz="1200" dirty="0" smtClean="0"/>
                    </a:p>
                    <a:p>
                      <a:r>
                        <a:rPr lang="en-US" sz="1200" dirty="0" err="1" smtClean="0"/>
                        <a:t>nursing_home_date_followup</a:t>
                      </a:r>
                      <a:endParaRPr lang="en-US" sz="1200" dirty="0" smtClean="0"/>
                    </a:p>
                    <a:p>
                      <a:r>
                        <a:rPr lang="en-US" sz="1200" dirty="0" smtClean="0"/>
                        <a:t>death</a:t>
                      </a:r>
                    </a:p>
                    <a:p>
                      <a:r>
                        <a:rPr lang="en-US" sz="1200" dirty="0" err="1" smtClean="0"/>
                        <a:t>death_date</a:t>
                      </a:r>
                      <a:endParaRPr lang="en-US" sz="1200" dirty="0" smtClean="0"/>
                    </a:p>
                    <a:p>
                      <a:r>
                        <a:rPr lang="en-US" sz="1200" dirty="0" err="1" smtClean="0"/>
                        <a:t>death_code_system</a:t>
                      </a:r>
                      <a:endParaRPr lang="en-US" sz="1200" dirty="0" smtClean="0"/>
                    </a:p>
                    <a:p>
                      <a:r>
                        <a:rPr lang="en-US" sz="1200" dirty="0" smtClean="0"/>
                        <a:t>death_code1</a:t>
                      </a:r>
                    </a:p>
                    <a:p>
                      <a:r>
                        <a:rPr lang="en-US" sz="1200" dirty="0" smtClean="0"/>
                        <a:t>death_code2</a:t>
                      </a:r>
                    </a:p>
                    <a:p>
                      <a:r>
                        <a:rPr lang="en-US" sz="1200" dirty="0" smtClean="0"/>
                        <a:t>death_code3</a:t>
                      </a:r>
                    </a:p>
                    <a:p>
                      <a:r>
                        <a:rPr lang="en-US" sz="1200" dirty="0" smtClean="0"/>
                        <a:t>death_code4</a:t>
                      </a:r>
                      <a:endParaRPr lang="es-ES" sz="1200" dirty="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0" name="Tabla 29"/>
          <p:cNvGraphicFramePr>
            <a:graphicFrameLocks noGrp="1"/>
          </p:cNvGraphicFramePr>
          <p:nvPr>
            <p:extLst>
              <p:ext uri="{D42A27DB-BD31-4B8C-83A1-F6EECF244321}">
                <p14:modId xmlns:p14="http://schemas.microsoft.com/office/powerpoint/2010/main" val="2944594496"/>
              </p:ext>
            </p:extLst>
          </p:nvPr>
        </p:nvGraphicFramePr>
        <p:xfrm>
          <a:off x="4998303" y="2294834"/>
          <a:ext cx="1163731" cy="1285753"/>
        </p:xfrm>
        <a:graphic>
          <a:graphicData uri="http://schemas.openxmlformats.org/drawingml/2006/table">
            <a:tbl>
              <a:tblPr firstRow="1" bandRow="1">
                <a:tableStyleId>{10A1B5D5-9B99-4C35-A422-299274C87663}</a:tableStyleId>
              </a:tblPr>
              <a:tblGrid>
                <a:gridCol w="1163731">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DM_PARAM</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s-ES" sz="1200" dirty="0" err="1" smtClean="0"/>
                        <a:t>patient_id</a:t>
                      </a:r>
                      <a:endParaRPr lang="es-ES" sz="1200" dirty="0" smtClean="0"/>
                    </a:p>
                    <a:p>
                      <a:r>
                        <a:rPr lang="es-ES" sz="1200" b="1" dirty="0" err="1" smtClean="0">
                          <a:solidFill>
                            <a:schemeClr val="accent4">
                              <a:lumMod val="75000"/>
                            </a:schemeClr>
                          </a:solidFill>
                        </a:rPr>
                        <a:t>param_name</a:t>
                      </a:r>
                      <a:endParaRPr lang="es-ES" sz="1200" b="1" dirty="0" smtClean="0">
                        <a:solidFill>
                          <a:schemeClr val="accent4">
                            <a:lumMod val="75000"/>
                          </a:schemeClr>
                        </a:solidFill>
                      </a:endParaRPr>
                    </a:p>
                    <a:p>
                      <a:r>
                        <a:rPr lang="es-ES" sz="1200" dirty="0" err="1" smtClean="0"/>
                        <a:t>param_value</a:t>
                      </a:r>
                      <a:endParaRPr lang="es-ES" sz="1200" dirty="0" smtClean="0"/>
                    </a:p>
                    <a:p>
                      <a:r>
                        <a:rPr lang="es-ES" sz="1200" dirty="0" err="1" smtClean="0"/>
                        <a:t>param_date</a:t>
                      </a:r>
                      <a:endParaRPr lang="es-ES" sz="1200" dirty="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3" name="Tabla 32"/>
          <p:cNvGraphicFramePr>
            <a:graphicFrameLocks noGrp="1"/>
          </p:cNvGraphicFramePr>
          <p:nvPr>
            <p:extLst>
              <p:ext uri="{D42A27DB-BD31-4B8C-83A1-F6EECF244321}">
                <p14:modId xmlns:p14="http://schemas.microsoft.com/office/powerpoint/2010/main" val="699523304"/>
              </p:ext>
            </p:extLst>
          </p:nvPr>
        </p:nvGraphicFramePr>
        <p:xfrm>
          <a:off x="4194570" y="4503968"/>
          <a:ext cx="1599975" cy="1285753"/>
        </p:xfrm>
        <a:graphic>
          <a:graphicData uri="http://schemas.openxmlformats.org/drawingml/2006/table">
            <a:tbl>
              <a:tblPr firstRow="1" bandRow="1">
                <a:tableStyleId>{10A1B5D5-9B99-4C35-A422-299274C87663}</a:tableStyleId>
              </a:tblPr>
              <a:tblGrid>
                <a:gridCol w="1599975">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DM_PARAM_CAT</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s-ES" sz="1200" dirty="0" err="1" smtClean="0"/>
                        <a:t>patient_id</a:t>
                      </a:r>
                      <a:endParaRPr lang="es-ES" sz="1200" dirty="0" smtClean="0"/>
                    </a:p>
                    <a:p>
                      <a:r>
                        <a:rPr lang="es-ES" sz="1200" b="1" kern="1200" dirty="0" err="1" smtClean="0">
                          <a:solidFill>
                            <a:schemeClr val="accent4">
                              <a:lumMod val="75000"/>
                            </a:schemeClr>
                          </a:solidFill>
                          <a:latin typeface="+mn-lt"/>
                          <a:ea typeface="+mn-ea"/>
                          <a:cs typeface="+mn-cs"/>
                        </a:rPr>
                        <a:t>param_cat_name</a:t>
                      </a:r>
                      <a:endParaRPr lang="es-ES" sz="1200" b="1" kern="1200" dirty="0" smtClean="0">
                        <a:solidFill>
                          <a:schemeClr val="accent4">
                            <a:lumMod val="75000"/>
                          </a:schemeClr>
                        </a:solidFill>
                        <a:latin typeface="+mn-lt"/>
                        <a:ea typeface="+mn-ea"/>
                        <a:cs typeface="+mn-cs"/>
                      </a:endParaRPr>
                    </a:p>
                    <a:p>
                      <a:r>
                        <a:rPr lang="es-ES" sz="1200" dirty="0" err="1" smtClean="0"/>
                        <a:t>param_cat_value</a:t>
                      </a:r>
                      <a:endParaRPr lang="es-ES" sz="1200" dirty="0" smtClean="0"/>
                    </a:p>
                    <a:p>
                      <a:r>
                        <a:rPr lang="es-ES" sz="1200" dirty="0" err="1" smtClean="0"/>
                        <a:t>param_cat_date</a:t>
                      </a:r>
                      <a:endParaRPr lang="es-E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4" name="Tabla 33"/>
          <p:cNvGraphicFramePr>
            <a:graphicFrameLocks noGrp="1"/>
          </p:cNvGraphicFramePr>
          <p:nvPr>
            <p:extLst>
              <p:ext uri="{D42A27DB-BD31-4B8C-83A1-F6EECF244321}">
                <p14:modId xmlns:p14="http://schemas.microsoft.com/office/powerpoint/2010/main" val="3803446786"/>
              </p:ext>
            </p:extLst>
          </p:nvPr>
        </p:nvGraphicFramePr>
        <p:xfrm>
          <a:off x="3179944" y="6653855"/>
          <a:ext cx="1354051" cy="1468633"/>
        </p:xfrm>
        <a:graphic>
          <a:graphicData uri="http://schemas.openxmlformats.org/drawingml/2006/table">
            <a:tbl>
              <a:tblPr firstRow="1" bandRow="1">
                <a:tableStyleId>{10A1B5D5-9B99-4C35-A422-299274C87663}</a:tableStyleId>
              </a:tblPr>
              <a:tblGrid>
                <a:gridCol w="1354051">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DM_COMORB</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dirty="0" err="1" smtClean="0"/>
                        <a:t>comorb_codif</a:t>
                      </a:r>
                      <a:endParaRPr lang="en-US" sz="1200" dirty="0" smtClean="0"/>
                    </a:p>
                    <a:p>
                      <a:r>
                        <a:rPr lang="en-US" sz="1200" dirty="0" err="1" smtClean="0"/>
                        <a:t>comorb_code</a:t>
                      </a:r>
                      <a:endParaRPr lang="en-US" sz="1200" dirty="0" smtClean="0"/>
                    </a:p>
                    <a:p>
                      <a:r>
                        <a:rPr lang="en-US" sz="1200" dirty="0" err="1" smtClean="0"/>
                        <a:t>comorb_date_ini</a:t>
                      </a:r>
                      <a:endParaRPr lang="en-US" sz="1200" dirty="0" smtClean="0"/>
                    </a:p>
                    <a:p>
                      <a:r>
                        <a:rPr lang="en-US" sz="1200" dirty="0" err="1" smtClean="0"/>
                        <a:t>comorb_date_end</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5" name="Tabla 34"/>
          <p:cNvGraphicFramePr>
            <a:graphicFrameLocks noGrp="1"/>
          </p:cNvGraphicFramePr>
          <p:nvPr>
            <p:extLst>
              <p:ext uri="{D42A27DB-BD31-4B8C-83A1-F6EECF244321}">
                <p14:modId xmlns:p14="http://schemas.microsoft.com/office/powerpoint/2010/main" val="3753055493"/>
              </p:ext>
            </p:extLst>
          </p:nvPr>
        </p:nvGraphicFramePr>
        <p:xfrm>
          <a:off x="11200269" y="1646047"/>
          <a:ext cx="1739795" cy="2565913"/>
        </p:xfrm>
        <a:graphic>
          <a:graphicData uri="http://schemas.openxmlformats.org/drawingml/2006/table">
            <a:tbl>
              <a:tblPr firstRow="1" bandRow="1">
                <a:tableStyleId>{10A1B5D5-9B99-4C35-A422-299274C87663}</a:tableStyleId>
              </a:tblPr>
              <a:tblGrid>
                <a:gridCol w="1739795">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DM_CMBD</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dirty="0" smtClean="0"/>
                        <a:t>diagnosis1_code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diagnosis2_code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diagnosis3_code</a:t>
                      </a:r>
                    </a:p>
                    <a:p>
                      <a:r>
                        <a:rPr lang="en-US" sz="1200" dirty="0" smtClean="0"/>
                        <a:t>procedure1_code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procedure2_code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procedure3_code</a:t>
                      </a:r>
                    </a:p>
                    <a:p>
                      <a:r>
                        <a:rPr lang="en-US" sz="1200" dirty="0" err="1" smtClean="0"/>
                        <a:t>admission_date</a:t>
                      </a:r>
                      <a:endParaRPr lang="en-US" sz="1200" dirty="0" smtClean="0"/>
                    </a:p>
                    <a:p>
                      <a:r>
                        <a:rPr lang="en-US" sz="1200" dirty="0" err="1" smtClean="0"/>
                        <a:t>discharge_date</a:t>
                      </a:r>
                      <a:endParaRPr lang="en-US" sz="1200" dirty="0" smtClean="0"/>
                    </a:p>
                    <a:p>
                      <a:r>
                        <a:rPr lang="en-US" sz="1200" dirty="0" err="1" smtClean="0"/>
                        <a:t>contact_type</a:t>
                      </a:r>
                      <a:endParaRPr lang="en-US" sz="1200" dirty="0" smtClean="0"/>
                    </a:p>
                    <a:p>
                      <a:r>
                        <a:rPr lang="en-US" sz="1200" dirty="0" err="1" smtClean="0"/>
                        <a:t>contact_program</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7" name="Tabla 36"/>
          <p:cNvGraphicFramePr>
            <a:graphicFrameLocks noGrp="1"/>
          </p:cNvGraphicFramePr>
          <p:nvPr>
            <p:extLst>
              <p:ext uri="{D42A27DB-BD31-4B8C-83A1-F6EECF244321}">
                <p14:modId xmlns:p14="http://schemas.microsoft.com/office/powerpoint/2010/main" val="1863951895"/>
              </p:ext>
            </p:extLst>
          </p:nvPr>
        </p:nvGraphicFramePr>
        <p:xfrm>
          <a:off x="9280595" y="3549639"/>
          <a:ext cx="1758540" cy="2017273"/>
        </p:xfrm>
        <a:graphic>
          <a:graphicData uri="http://schemas.openxmlformats.org/drawingml/2006/table">
            <a:tbl>
              <a:tblPr firstRow="1" bandRow="1">
                <a:tableStyleId>{10A1B5D5-9B99-4C35-A422-299274C87663}</a:tableStyleId>
              </a:tblPr>
              <a:tblGrid>
                <a:gridCol w="1758540">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DM_SS_USE</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dirty="0" err="1" smtClean="0"/>
                        <a:t>visit_type</a:t>
                      </a:r>
                      <a:endParaRPr lang="en-US" sz="1200" dirty="0" smtClean="0"/>
                    </a:p>
                    <a:p>
                      <a:r>
                        <a:rPr lang="en-US" sz="1200" dirty="0" err="1" smtClean="0"/>
                        <a:t>visit_loc</a:t>
                      </a:r>
                      <a:endParaRPr lang="en-US" sz="1200" dirty="0" smtClean="0"/>
                    </a:p>
                    <a:p>
                      <a:r>
                        <a:rPr lang="en-US" sz="1200" dirty="0" err="1" smtClean="0"/>
                        <a:t>visit_service</a:t>
                      </a:r>
                      <a:endParaRPr lang="en-US" sz="1200" dirty="0" smtClean="0"/>
                    </a:p>
                    <a:p>
                      <a:r>
                        <a:rPr lang="en-US" sz="1200" dirty="0" err="1" smtClean="0"/>
                        <a:t>visit_date</a:t>
                      </a:r>
                      <a:endParaRPr lang="en-US" sz="1200" dirty="0" smtClean="0"/>
                    </a:p>
                    <a:p>
                      <a:r>
                        <a:rPr lang="en-US" sz="1200" dirty="0" err="1" smtClean="0"/>
                        <a:t>visit_derivation_PC</a:t>
                      </a:r>
                      <a:endParaRPr lang="en-US" sz="1200" dirty="0" smtClean="0"/>
                    </a:p>
                    <a:p>
                      <a:r>
                        <a:rPr lang="en-US" sz="1200" dirty="0" err="1" smtClean="0"/>
                        <a:t>consult_request</a:t>
                      </a:r>
                      <a:endParaRPr lang="en-US" sz="1200" dirty="0" smtClean="0"/>
                    </a:p>
                    <a:p>
                      <a:r>
                        <a:rPr lang="en-US" sz="1200" dirty="0" err="1" smtClean="0"/>
                        <a:t>consult_request_service</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39" name="Tabla 38"/>
          <p:cNvGraphicFramePr>
            <a:graphicFrameLocks noGrp="1"/>
          </p:cNvGraphicFramePr>
          <p:nvPr>
            <p:extLst>
              <p:ext uri="{D42A27DB-BD31-4B8C-83A1-F6EECF244321}">
                <p14:modId xmlns:p14="http://schemas.microsoft.com/office/powerpoint/2010/main" val="3167015798"/>
              </p:ext>
            </p:extLst>
          </p:nvPr>
        </p:nvGraphicFramePr>
        <p:xfrm>
          <a:off x="8866108" y="6886647"/>
          <a:ext cx="1163731" cy="1285753"/>
        </p:xfrm>
        <a:graphic>
          <a:graphicData uri="http://schemas.openxmlformats.org/drawingml/2006/table">
            <a:tbl>
              <a:tblPr firstRow="1" bandRow="1">
                <a:tableStyleId>{10A1B5D5-9B99-4C35-A422-299274C87663}</a:tableStyleId>
              </a:tblPr>
              <a:tblGrid>
                <a:gridCol w="1163731">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DM_EXAMS</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b="1" dirty="0" err="1" smtClean="0">
                          <a:solidFill>
                            <a:schemeClr val="accent4">
                              <a:lumMod val="75000"/>
                            </a:schemeClr>
                          </a:solidFill>
                        </a:rPr>
                        <a:t>test_name</a:t>
                      </a:r>
                      <a:endParaRPr lang="en-US" sz="1200" b="1" dirty="0" smtClean="0">
                        <a:solidFill>
                          <a:schemeClr val="accent4">
                            <a:lumMod val="75000"/>
                          </a:schemeClr>
                        </a:solidFill>
                      </a:endParaRPr>
                    </a:p>
                    <a:p>
                      <a:r>
                        <a:rPr lang="en-US" sz="1200" dirty="0" err="1" smtClean="0"/>
                        <a:t>test_value</a:t>
                      </a:r>
                      <a:endParaRPr lang="en-US" sz="1200" dirty="0" smtClean="0"/>
                    </a:p>
                    <a:p>
                      <a:r>
                        <a:rPr lang="en-US" sz="1200" dirty="0" err="1" smtClean="0"/>
                        <a:t>test_date</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40" name="Tabla 39"/>
          <p:cNvGraphicFramePr>
            <a:graphicFrameLocks noGrp="1"/>
          </p:cNvGraphicFramePr>
          <p:nvPr>
            <p:extLst>
              <p:ext uri="{D42A27DB-BD31-4B8C-83A1-F6EECF244321}">
                <p14:modId xmlns:p14="http://schemas.microsoft.com/office/powerpoint/2010/main" val="862430953"/>
              </p:ext>
            </p:extLst>
          </p:nvPr>
        </p:nvGraphicFramePr>
        <p:xfrm>
          <a:off x="5808144" y="6386442"/>
          <a:ext cx="1891556" cy="1834393"/>
        </p:xfrm>
        <a:graphic>
          <a:graphicData uri="http://schemas.openxmlformats.org/drawingml/2006/table">
            <a:tbl>
              <a:tblPr firstRow="1" bandRow="1">
                <a:tableStyleId>{10A1B5D5-9B99-4C35-A422-299274C87663}</a:tableStyleId>
              </a:tblPr>
              <a:tblGrid>
                <a:gridCol w="1891556">
                  <a:extLst>
                    <a:ext uri="{9D8B030D-6E8A-4147-A177-3AD203B41FA5}">
                      <a16:colId xmlns:a16="http://schemas.microsoft.com/office/drawing/2014/main" val="2178875262"/>
                    </a:ext>
                  </a:extLst>
                </a:gridCol>
              </a:tblGrid>
              <a:tr h="462793">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smtClean="0">
                          <a:solidFill>
                            <a:schemeClr val="bg1"/>
                          </a:solidFill>
                        </a:rPr>
                        <a:t>DM_TREAT</a:t>
                      </a:r>
                      <a:endParaRPr lang="es-ES" sz="1400" dirty="0">
                        <a:solidFill>
                          <a:schemeClr val="bg1"/>
                        </a:solidFill>
                      </a:endParaRPr>
                    </a:p>
                  </a:txBody>
                  <a:tcPr>
                    <a:solidFill>
                      <a:srgbClr val="009999"/>
                    </a:solidFill>
                  </a:tcPr>
                </a:tc>
                <a:extLst>
                  <a:ext uri="{0D108BD9-81ED-4DB2-BD59-A6C34878D82A}">
                    <a16:rowId xmlns:a16="http://schemas.microsoft.com/office/drawing/2014/main" val="1019718774"/>
                  </a:ext>
                </a:extLst>
              </a:tr>
              <a:tr h="370840">
                <a:tc>
                  <a:txBody>
                    <a:bodyPr/>
                    <a:lstStyle/>
                    <a:p>
                      <a:r>
                        <a:rPr lang="en-US" sz="1200" dirty="0" err="1" smtClean="0"/>
                        <a:t>patient_id</a:t>
                      </a:r>
                      <a:endParaRPr lang="en-US" sz="1200" dirty="0" smtClean="0"/>
                    </a:p>
                    <a:p>
                      <a:r>
                        <a:rPr lang="en-US" sz="1200" dirty="0" err="1" smtClean="0"/>
                        <a:t>atc_code</a:t>
                      </a:r>
                      <a:endParaRPr lang="en-US" sz="1200" dirty="0" smtClean="0"/>
                    </a:p>
                    <a:p>
                      <a:r>
                        <a:rPr lang="en-US" sz="1200" dirty="0" err="1" smtClean="0"/>
                        <a:t>nac_code</a:t>
                      </a:r>
                      <a:endParaRPr lang="en-US" sz="1200" dirty="0" smtClean="0"/>
                    </a:p>
                    <a:p>
                      <a:r>
                        <a:rPr lang="en-US" sz="1200" dirty="0" err="1" smtClean="0"/>
                        <a:t>dispensing_date</a:t>
                      </a:r>
                      <a:endParaRPr lang="en-US" sz="1200" dirty="0" smtClean="0"/>
                    </a:p>
                    <a:p>
                      <a:r>
                        <a:rPr lang="en-US" sz="1200" dirty="0" err="1" smtClean="0"/>
                        <a:t>containers_number</a:t>
                      </a:r>
                      <a:endParaRPr lang="en-US" sz="1200" dirty="0" smtClean="0"/>
                    </a:p>
                    <a:p>
                      <a:r>
                        <a:rPr lang="en-US" sz="1200" dirty="0" err="1" smtClean="0"/>
                        <a:t>prescription_date_ini</a:t>
                      </a:r>
                      <a:endParaRPr lang="en-US" sz="1200" dirty="0" smtClean="0"/>
                    </a:p>
                    <a:p>
                      <a:r>
                        <a:rPr lang="en-US" sz="1200" dirty="0" err="1" smtClean="0"/>
                        <a:t>prescription_date_end</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cxnSp>
        <p:nvCxnSpPr>
          <p:cNvPr id="41" name="Conector angular 40"/>
          <p:cNvCxnSpPr/>
          <p:nvPr/>
        </p:nvCxnSpPr>
        <p:spPr>
          <a:xfrm rot="10800000" flipV="1">
            <a:off x="6006460" y="2294833"/>
            <a:ext cx="919257" cy="251461"/>
          </a:xfrm>
          <a:prstGeom prst="bentConnector3">
            <a:avLst>
              <a:gd name="adj1" fmla="val 5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Conector angular 42"/>
          <p:cNvCxnSpPr/>
          <p:nvPr/>
        </p:nvCxnSpPr>
        <p:spPr>
          <a:xfrm rot="10800000" flipV="1">
            <a:off x="5662702" y="3578694"/>
            <a:ext cx="1263014" cy="1100979"/>
          </a:xfrm>
          <a:prstGeom prst="bentConnector3">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Conector angular 44"/>
          <p:cNvCxnSpPr/>
          <p:nvPr/>
        </p:nvCxnSpPr>
        <p:spPr>
          <a:xfrm rot="10800000" flipV="1">
            <a:off x="3950880" y="5861701"/>
            <a:ext cx="2891369" cy="749796"/>
          </a:xfrm>
          <a:prstGeom prst="bentConnector3">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Conector angular 47"/>
          <p:cNvCxnSpPr/>
          <p:nvPr/>
        </p:nvCxnSpPr>
        <p:spPr>
          <a:xfrm rot="16200000" flipH="1">
            <a:off x="8745575" y="6575971"/>
            <a:ext cx="374900" cy="81653"/>
          </a:xfrm>
          <a:prstGeom prst="bentConnector3">
            <a:avLst>
              <a:gd name="adj1" fmla="val 5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Conector angular 48"/>
          <p:cNvCxnSpPr/>
          <p:nvPr/>
        </p:nvCxnSpPr>
        <p:spPr>
          <a:xfrm rot="16200000" flipH="1">
            <a:off x="8464541" y="4624335"/>
            <a:ext cx="1420871" cy="156215"/>
          </a:xfrm>
          <a:prstGeom prst="bentConnector3">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Conector angular 49"/>
          <p:cNvCxnSpPr/>
          <p:nvPr/>
        </p:nvCxnSpPr>
        <p:spPr>
          <a:xfrm>
            <a:off x="9210004" y="2294833"/>
            <a:ext cx="1829131" cy="515951"/>
          </a:xfrm>
          <a:prstGeom prst="bentConnector3">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Conector angular 51"/>
          <p:cNvCxnSpPr/>
          <p:nvPr/>
        </p:nvCxnSpPr>
        <p:spPr>
          <a:xfrm rot="5400000">
            <a:off x="7688379" y="6622820"/>
            <a:ext cx="429459" cy="406815"/>
          </a:xfrm>
          <a:prstGeom prst="bentConnector3">
            <a:avLst>
              <a:gd name="adj1" fmla="val 5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3" name="Tabla 52"/>
          <p:cNvGraphicFramePr>
            <a:graphicFrameLocks noGrp="1"/>
          </p:cNvGraphicFramePr>
          <p:nvPr>
            <p:extLst>
              <p:ext uri="{D42A27DB-BD31-4B8C-83A1-F6EECF244321}">
                <p14:modId xmlns:p14="http://schemas.microsoft.com/office/powerpoint/2010/main" val="697914013"/>
              </p:ext>
            </p:extLst>
          </p:nvPr>
        </p:nvGraphicFramePr>
        <p:xfrm>
          <a:off x="2449020" y="1689081"/>
          <a:ext cx="1163731" cy="2956560"/>
        </p:xfrm>
        <a:graphic>
          <a:graphicData uri="http://schemas.openxmlformats.org/drawingml/2006/table">
            <a:tbl>
              <a:tblPr firstRow="1" bandRow="1">
                <a:tableStyleId>{10A1B5D5-9B99-4C35-A422-299274C87663}</a:tableStyleId>
              </a:tblPr>
              <a:tblGrid>
                <a:gridCol w="1163731">
                  <a:extLst>
                    <a:ext uri="{9D8B030D-6E8A-4147-A177-3AD203B41FA5}">
                      <a16:colId xmlns:a16="http://schemas.microsoft.com/office/drawing/2014/main" val="2178875262"/>
                    </a:ext>
                  </a:extLst>
                </a:gridCol>
              </a:tblGrid>
              <a:tr h="239417">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err="1" smtClean="0">
                          <a:solidFill>
                            <a:schemeClr val="bg1"/>
                          </a:solidFill>
                        </a:rPr>
                        <a:t>param_name</a:t>
                      </a:r>
                      <a:endParaRPr lang="es-ES" sz="1400" dirty="0">
                        <a:solidFill>
                          <a:schemeClr val="bg1"/>
                        </a:solidFill>
                      </a:endParaRPr>
                    </a:p>
                  </a:txBody>
                  <a:tcPr>
                    <a:solidFill>
                      <a:schemeClr val="accent4">
                        <a:lumMod val="75000"/>
                      </a:schemeClr>
                    </a:solidFill>
                  </a:tcPr>
                </a:tc>
                <a:extLst>
                  <a:ext uri="{0D108BD9-81ED-4DB2-BD59-A6C34878D82A}">
                    <a16:rowId xmlns:a16="http://schemas.microsoft.com/office/drawing/2014/main" val="1019718774"/>
                  </a:ext>
                </a:extLst>
              </a:tr>
              <a:tr h="370840">
                <a:tc>
                  <a:txBody>
                    <a:bodyPr/>
                    <a:lstStyle/>
                    <a:p>
                      <a:r>
                        <a:rPr lang="es-ES" sz="1200" dirty="0" err="1" smtClean="0"/>
                        <a:t>sbp</a:t>
                      </a:r>
                      <a:endParaRPr lang="es-ES" sz="1200" dirty="0" smtClean="0"/>
                    </a:p>
                    <a:p>
                      <a:r>
                        <a:rPr lang="es-ES" sz="1200" dirty="0" err="1" smtClean="0"/>
                        <a:t>dbp</a:t>
                      </a:r>
                      <a:endParaRPr lang="es-ES" sz="1200" dirty="0" smtClean="0"/>
                    </a:p>
                    <a:p>
                      <a:r>
                        <a:rPr lang="es-ES" sz="1200" dirty="0" smtClean="0"/>
                        <a:t>hba1c</a:t>
                      </a:r>
                    </a:p>
                    <a:p>
                      <a:r>
                        <a:rPr lang="es-ES" sz="1200" dirty="0" err="1" smtClean="0"/>
                        <a:t>hdl</a:t>
                      </a:r>
                      <a:endParaRPr lang="es-ES" sz="1200" dirty="0" smtClean="0"/>
                    </a:p>
                    <a:p>
                      <a:r>
                        <a:rPr lang="es-ES" sz="1200" dirty="0" err="1" smtClean="0"/>
                        <a:t>ldl</a:t>
                      </a:r>
                      <a:endParaRPr lang="es-ES" sz="1200" dirty="0" smtClean="0"/>
                    </a:p>
                    <a:p>
                      <a:r>
                        <a:rPr lang="es-ES" sz="1200" dirty="0" smtClean="0"/>
                        <a:t>col</a:t>
                      </a:r>
                    </a:p>
                    <a:p>
                      <a:r>
                        <a:rPr lang="es-ES" sz="1200" dirty="0" err="1" smtClean="0"/>
                        <a:t>trgl</a:t>
                      </a:r>
                      <a:endParaRPr lang="es-ES" sz="1200" dirty="0" smtClean="0"/>
                    </a:p>
                    <a:p>
                      <a:r>
                        <a:rPr lang="es-ES" sz="1200" dirty="0" err="1" smtClean="0"/>
                        <a:t>creat</a:t>
                      </a:r>
                      <a:endParaRPr lang="es-ES" sz="1200" dirty="0" smtClean="0"/>
                    </a:p>
                    <a:p>
                      <a:r>
                        <a:rPr lang="es-ES" sz="1200" dirty="0" err="1" smtClean="0"/>
                        <a:t>alb</a:t>
                      </a:r>
                      <a:endParaRPr lang="es-ES" sz="1200" dirty="0" smtClean="0"/>
                    </a:p>
                    <a:p>
                      <a:r>
                        <a:rPr lang="es-ES" sz="1200" dirty="0" err="1" smtClean="0"/>
                        <a:t>indalbcr</a:t>
                      </a:r>
                      <a:endParaRPr lang="es-ES" sz="1200" dirty="0" smtClean="0"/>
                    </a:p>
                    <a:p>
                      <a:r>
                        <a:rPr lang="es-ES" sz="1200" dirty="0" err="1" smtClean="0"/>
                        <a:t>filtglom</a:t>
                      </a:r>
                      <a:endParaRPr lang="es-ES" sz="1200" dirty="0" smtClean="0"/>
                    </a:p>
                    <a:p>
                      <a:r>
                        <a:rPr lang="es-ES" sz="1200" dirty="0" err="1" smtClean="0"/>
                        <a:t>height</a:t>
                      </a:r>
                      <a:endParaRPr lang="es-ES" sz="1200" dirty="0" smtClean="0"/>
                    </a:p>
                    <a:p>
                      <a:r>
                        <a:rPr lang="es-ES" sz="1200" dirty="0" err="1" smtClean="0"/>
                        <a:t>weight</a:t>
                      </a:r>
                      <a:endParaRPr lang="es-ES" sz="1200" dirty="0" smtClean="0"/>
                    </a:p>
                    <a:p>
                      <a:r>
                        <a:rPr lang="es-ES" sz="1200" dirty="0" err="1" smtClean="0"/>
                        <a:t>bmi</a:t>
                      </a:r>
                      <a:endParaRPr lang="es-E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55" name="Tabla 54"/>
          <p:cNvGraphicFramePr>
            <a:graphicFrameLocks noGrp="1"/>
          </p:cNvGraphicFramePr>
          <p:nvPr>
            <p:extLst>
              <p:ext uri="{D42A27DB-BD31-4B8C-83A1-F6EECF244321}">
                <p14:modId xmlns:p14="http://schemas.microsoft.com/office/powerpoint/2010/main" val="3929580160"/>
              </p:ext>
            </p:extLst>
          </p:nvPr>
        </p:nvGraphicFramePr>
        <p:xfrm>
          <a:off x="1679377" y="4901388"/>
          <a:ext cx="1610253" cy="1676400"/>
        </p:xfrm>
        <a:graphic>
          <a:graphicData uri="http://schemas.openxmlformats.org/drawingml/2006/table">
            <a:tbl>
              <a:tblPr firstRow="1" bandRow="1">
                <a:tableStyleId>{10A1B5D5-9B99-4C35-A422-299274C87663}</a:tableStyleId>
              </a:tblPr>
              <a:tblGrid>
                <a:gridCol w="1610253">
                  <a:extLst>
                    <a:ext uri="{9D8B030D-6E8A-4147-A177-3AD203B41FA5}">
                      <a16:colId xmlns:a16="http://schemas.microsoft.com/office/drawing/2014/main" val="2178875262"/>
                    </a:ext>
                  </a:extLst>
                </a:gridCol>
              </a:tblGrid>
              <a:tr h="239417">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err="1" smtClean="0">
                          <a:solidFill>
                            <a:schemeClr val="bg1"/>
                          </a:solidFill>
                        </a:rPr>
                        <a:t>param_cat_name</a:t>
                      </a:r>
                      <a:endParaRPr lang="es-ES" sz="1400" dirty="0">
                        <a:solidFill>
                          <a:schemeClr val="bg1"/>
                        </a:solidFill>
                      </a:endParaRPr>
                    </a:p>
                  </a:txBody>
                  <a:tcPr>
                    <a:solidFill>
                      <a:schemeClr val="accent4">
                        <a:lumMod val="75000"/>
                      </a:schemeClr>
                    </a:solidFill>
                  </a:tcPr>
                </a:tc>
                <a:extLst>
                  <a:ext uri="{0D108BD9-81ED-4DB2-BD59-A6C34878D82A}">
                    <a16:rowId xmlns:a16="http://schemas.microsoft.com/office/drawing/2014/main" val="1019718774"/>
                  </a:ext>
                </a:extLst>
              </a:tr>
              <a:tr h="370840">
                <a:tc>
                  <a:txBody>
                    <a:bodyPr/>
                    <a:lstStyle/>
                    <a:p>
                      <a:r>
                        <a:rPr lang="en-US" sz="1200" dirty="0" err="1" smtClean="0"/>
                        <a:t>smoking_status</a:t>
                      </a:r>
                      <a:endParaRPr lang="en-US" sz="1200" dirty="0" smtClean="0"/>
                    </a:p>
                    <a:p>
                      <a:r>
                        <a:rPr lang="en-US" sz="1200" dirty="0" smtClean="0"/>
                        <a:t>alcohol</a:t>
                      </a:r>
                    </a:p>
                    <a:p>
                      <a:r>
                        <a:rPr lang="en-US" sz="1200" dirty="0" err="1" smtClean="0"/>
                        <a:t>physical_activity</a:t>
                      </a:r>
                      <a:endParaRPr lang="en-US" sz="1200" dirty="0" smtClean="0"/>
                    </a:p>
                    <a:p>
                      <a:r>
                        <a:rPr lang="en-US" sz="1200" dirty="0" err="1" smtClean="0"/>
                        <a:t>vaccination_covid</a:t>
                      </a:r>
                      <a:endParaRPr lang="en-US" sz="1200" dirty="0" smtClean="0"/>
                    </a:p>
                    <a:p>
                      <a:r>
                        <a:rPr lang="en-US" sz="1200" dirty="0" err="1" smtClean="0"/>
                        <a:t>vaccination_flu</a:t>
                      </a:r>
                      <a:endParaRPr lang="en-US" sz="1200" dirty="0" smtClean="0"/>
                    </a:p>
                    <a:p>
                      <a:r>
                        <a:rPr lang="en-US" sz="1200" dirty="0" err="1" smtClean="0"/>
                        <a:t>family_history_CVD</a:t>
                      </a:r>
                      <a:endParaRPr lang="en-US" sz="1200" dirty="0" smtClean="0"/>
                    </a:p>
                    <a:p>
                      <a:pPr marL="0" marR="0" lvl="0" indent="0" algn="l" defTabSz="2167494" rtl="0" eaLnBrk="1" fontAlgn="auto" latinLnBrk="0" hangingPunct="1">
                        <a:lnSpc>
                          <a:spcPct val="100000"/>
                        </a:lnSpc>
                        <a:spcBef>
                          <a:spcPts val="0"/>
                        </a:spcBef>
                        <a:spcAft>
                          <a:spcPts val="0"/>
                        </a:spcAft>
                        <a:buClrTx/>
                        <a:buSzTx/>
                        <a:buFontTx/>
                        <a:buNone/>
                        <a:tabLst/>
                        <a:defRPr/>
                      </a:pPr>
                      <a:r>
                        <a:rPr lang="en-US" sz="1200" dirty="0" err="1" smtClean="0"/>
                        <a:t>working_status</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graphicFrame>
        <p:nvGraphicFramePr>
          <p:cNvPr id="56" name="Tabla 55"/>
          <p:cNvGraphicFramePr>
            <a:graphicFrameLocks noGrp="1"/>
          </p:cNvGraphicFramePr>
          <p:nvPr>
            <p:extLst>
              <p:ext uri="{D42A27DB-BD31-4B8C-83A1-F6EECF244321}">
                <p14:modId xmlns:p14="http://schemas.microsoft.com/office/powerpoint/2010/main" val="644733747"/>
              </p:ext>
            </p:extLst>
          </p:nvPr>
        </p:nvGraphicFramePr>
        <p:xfrm>
          <a:off x="11029264" y="5861701"/>
          <a:ext cx="2168159" cy="2042160"/>
        </p:xfrm>
        <a:graphic>
          <a:graphicData uri="http://schemas.openxmlformats.org/drawingml/2006/table">
            <a:tbl>
              <a:tblPr firstRow="1" bandRow="1">
                <a:tableStyleId>{10A1B5D5-9B99-4C35-A422-299274C87663}</a:tableStyleId>
              </a:tblPr>
              <a:tblGrid>
                <a:gridCol w="2168159">
                  <a:extLst>
                    <a:ext uri="{9D8B030D-6E8A-4147-A177-3AD203B41FA5}">
                      <a16:colId xmlns:a16="http://schemas.microsoft.com/office/drawing/2014/main" val="2178875262"/>
                    </a:ext>
                  </a:extLst>
                </a:gridCol>
              </a:tblGrid>
              <a:tr h="239417">
                <a:tc>
                  <a:txBody>
                    <a:bodyPr/>
                    <a:lstStyle/>
                    <a:p>
                      <a:pPr marL="0" marR="0" lvl="0" indent="0" algn="ctr" defTabSz="2167494" rtl="0" eaLnBrk="1" fontAlgn="auto" latinLnBrk="0" hangingPunct="1">
                        <a:lnSpc>
                          <a:spcPct val="100000"/>
                        </a:lnSpc>
                        <a:spcBef>
                          <a:spcPts val="0"/>
                        </a:spcBef>
                        <a:spcAft>
                          <a:spcPts val="0"/>
                        </a:spcAft>
                        <a:buClrTx/>
                        <a:buSzTx/>
                        <a:buFontTx/>
                        <a:buNone/>
                        <a:tabLst/>
                        <a:defRPr/>
                      </a:pPr>
                      <a:r>
                        <a:rPr lang="es-ES_tradnl" sz="1400" dirty="0" err="1" smtClean="0">
                          <a:solidFill>
                            <a:schemeClr val="bg1"/>
                          </a:solidFill>
                        </a:rPr>
                        <a:t>test_name</a:t>
                      </a:r>
                      <a:endParaRPr lang="es-ES" sz="1400" dirty="0">
                        <a:solidFill>
                          <a:schemeClr val="bg1"/>
                        </a:solidFill>
                      </a:endParaRPr>
                    </a:p>
                  </a:txBody>
                  <a:tcPr>
                    <a:solidFill>
                      <a:schemeClr val="accent4">
                        <a:lumMod val="75000"/>
                      </a:schemeClr>
                    </a:solidFill>
                  </a:tcPr>
                </a:tc>
                <a:extLst>
                  <a:ext uri="{0D108BD9-81ED-4DB2-BD59-A6C34878D82A}">
                    <a16:rowId xmlns:a16="http://schemas.microsoft.com/office/drawing/2014/main" val="1019718774"/>
                  </a:ext>
                </a:extLst>
              </a:tr>
              <a:tr h="370840">
                <a:tc>
                  <a:txBody>
                    <a:bodyPr/>
                    <a:lstStyle/>
                    <a:p>
                      <a:r>
                        <a:rPr lang="en-US" sz="1200" dirty="0" err="1" smtClean="0"/>
                        <a:t>self_care_training</a:t>
                      </a:r>
                      <a:endParaRPr lang="en-US" sz="1200" dirty="0" smtClean="0"/>
                    </a:p>
                    <a:p>
                      <a:r>
                        <a:rPr lang="en-US" sz="1200" dirty="0" err="1" smtClean="0"/>
                        <a:t>ocular_exam_PC</a:t>
                      </a:r>
                      <a:endParaRPr lang="en-US" sz="1200" dirty="0" smtClean="0"/>
                    </a:p>
                    <a:p>
                      <a:r>
                        <a:rPr lang="en-US" sz="1200" dirty="0" err="1" smtClean="0"/>
                        <a:t>ocular_exam_ophthalmologist</a:t>
                      </a:r>
                      <a:endParaRPr lang="en-US" sz="1200" dirty="0" smtClean="0"/>
                    </a:p>
                    <a:p>
                      <a:r>
                        <a:rPr lang="en-US" sz="1200" dirty="0" err="1" smtClean="0"/>
                        <a:t>foot_exam</a:t>
                      </a:r>
                      <a:endParaRPr lang="en-US" sz="1200" dirty="0" smtClean="0"/>
                    </a:p>
                    <a:p>
                      <a:r>
                        <a:rPr lang="en-US" sz="1200" dirty="0" err="1" smtClean="0"/>
                        <a:t>pedal_pulse</a:t>
                      </a:r>
                      <a:endParaRPr lang="en-US" sz="1200" dirty="0" smtClean="0"/>
                    </a:p>
                    <a:p>
                      <a:r>
                        <a:rPr lang="en-US" sz="1200" dirty="0" err="1" smtClean="0"/>
                        <a:t>left_ankle_brachial_index</a:t>
                      </a:r>
                      <a:endParaRPr lang="en-US" sz="1200" dirty="0" smtClean="0"/>
                    </a:p>
                    <a:p>
                      <a:r>
                        <a:rPr lang="en-US" sz="1200" dirty="0" err="1" smtClean="0"/>
                        <a:t>right_ankle_brachial_index</a:t>
                      </a:r>
                      <a:endParaRPr lang="en-US" sz="1200" dirty="0" smtClean="0"/>
                    </a:p>
                    <a:p>
                      <a:r>
                        <a:rPr lang="en-US" sz="1200" dirty="0" err="1" smtClean="0"/>
                        <a:t>monofilament_sensibility</a:t>
                      </a:r>
                      <a:endParaRPr lang="en-US" sz="1200" dirty="0" smtClean="0"/>
                    </a:p>
                    <a:p>
                      <a:r>
                        <a:rPr lang="en-US" sz="1200" dirty="0" err="1" smtClean="0"/>
                        <a:t>mood_disorder</a:t>
                      </a:r>
                      <a:endParaRPr lang="en-US" sz="1200" dirty="0" smtClean="0"/>
                    </a:p>
                  </a:txBody>
                  <a:tcPr>
                    <a:solidFill>
                      <a:schemeClr val="bg1"/>
                    </a:solidFill>
                  </a:tcPr>
                </a:tc>
                <a:extLst>
                  <a:ext uri="{0D108BD9-81ED-4DB2-BD59-A6C34878D82A}">
                    <a16:rowId xmlns:a16="http://schemas.microsoft.com/office/drawing/2014/main" val="2813802998"/>
                  </a:ext>
                </a:extLst>
              </a:tr>
            </a:tbl>
          </a:graphicData>
        </a:graphic>
      </p:graphicFrame>
      <p:cxnSp>
        <p:nvCxnSpPr>
          <p:cNvPr id="57" name="Conector angular 56"/>
          <p:cNvCxnSpPr/>
          <p:nvPr/>
        </p:nvCxnSpPr>
        <p:spPr>
          <a:xfrm rot="10800000">
            <a:off x="3597511" y="1875526"/>
            <a:ext cx="1328411" cy="1209943"/>
          </a:xfrm>
          <a:prstGeom prst="bentConnector3">
            <a:avLst/>
          </a:prstGeom>
          <a:ln/>
        </p:spPr>
        <p:style>
          <a:lnRef idx="1">
            <a:schemeClr val="accent4"/>
          </a:lnRef>
          <a:fillRef idx="0">
            <a:schemeClr val="accent4"/>
          </a:fillRef>
          <a:effectRef idx="0">
            <a:schemeClr val="accent4"/>
          </a:effectRef>
          <a:fontRef idx="minor">
            <a:schemeClr val="tx1"/>
          </a:fontRef>
        </p:style>
      </p:cxnSp>
      <p:cxnSp>
        <p:nvCxnSpPr>
          <p:cNvPr id="58" name="Conector angular 57"/>
          <p:cNvCxnSpPr/>
          <p:nvPr/>
        </p:nvCxnSpPr>
        <p:spPr>
          <a:xfrm rot="10800000">
            <a:off x="3179945" y="5093766"/>
            <a:ext cx="999321" cy="222866"/>
          </a:xfrm>
          <a:prstGeom prst="bentConnector3">
            <a:avLst/>
          </a:prstGeom>
          <a:ln/>
        </p:spPr>
        <p:style>
          <a:lnRef idx="1">
            <a:schemeClr val="accent4"/>
          </a:lnRef>
          <a:fillRef idx="0">
            <a:schemeClr val="accent4"/>
          </a:fillRef>
          <a:effectRef idx="0">
            <a:schemeClr val="accent4"/>
          </a:effectRef>
          <a:fontRef idx="minor">
            <a:schemeClr val="tx1"/>
          </a:fontRef>
        </p:style>
      </p:cxnSp>
      <p:cxnSp>
        <p:nvCxnSpPr>
          <p:cNvPr id="59" name="Conector angular 58"/>
          <p:cNvCxnSpPr/>
          <p:nvPr/>
        </p:nvCxnSpPr>
        <p:spPr>
          <a:xfrm rot="10800000" flipV="1">
            <a:off x="9989632" y="7254373"/>
            <a:ext cx="953996" cy="138773"/>
          </a:xfrm>
          <a:prstGeom prst="bentConnector3">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14382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smtClean="0">
                <a:ln w="22225">
                  <a:solidFill>
                    <a:schemeClr val="accent2"/>
                  </a:solidFill>
                  <a:prstDash val="solid"/>
                </a:ln>
                <a:solidFill>
                  <a:schemeClr val="accent2">
                    <a:lumMod val="40000"/>
                    <a:lumOff val="60000"/>
                  </a:schemeClr>
                </a:solidFill>
                <a:effectLst/>
              </a:rPr>
              <a:t>COHORT DEFINITION AND GENERAL SPECIFICATIONS</a:t>
            </a:r>
            <a:endParaRPr lang="es-ES" b="1" dirty="0">
              <a:ln w="22225">
                <a:solidFill>
                  <a:schemeClr val="accent2"/>
                </a:solidFill>
                <a:prstDash val="solid"/>
              </a:ln>
              <a:solidFill>
                <a:schemeClr val="accent2">
                  <a:lumMod val="40000"/>
                  <a:lumOff val="60000"/>
                </a:schemeClr>
              </a:solidFill>
              <a:effectLst/>
            </a:endParaRPr>
          </a:p>
        </p:txBody>
      </p:sp>
      <p:sp>
        <p:nvSpPr>
          <p:cNvPr id="4" name="Marcador de texto 1"/>
          <p:cNvSpPr txBox="1">
            <a:spLocks/>
          </p:cNvSpPr>
          <p:nvPr/>
        </p:nvSpPr>
        <p:spPr>
          <a:xfrm>
            <a:off x="1113804" y="1251291"/>
            <a:ext cx="5985632" cy="296373"/>
          </a:xfrm>
          <a:prstGeom prst="rect">
            <a:avLst/>
          </a:prstGeom>
          <a:solidFill>
            <a:srgbClr val="92D050"/>
          </a:solidFill>
        </p:spPr>
        <p:txBody>
          <a:bodyPr/>
          <a:lstStyle>
            <a:lvl1pPr marL="812810" indent="-812810" algn="l" defTabSz="2167494" rtl="0" eaLnBrk="1" latinLnBrk="0" hangingPunct="1">
              <a:spcBef>
                <a:spcPct val="20000"/>
              </a:spcBef>
              <a:buFont typeface="Wingdings" panose="05000000000000000000" pitchFamily="2" charset="2"/>
              <a:buChar char="q"/>
              <a:defRPr sz="4000" kern="1200">
                <a:solidFill>
                  <a:srgbClr val="002060"/>
                </a:solidFill>
                <a:latin typeface="+mn-lt"/>
                <a:ea typeface="+mn-ea"/>
                <a:cs typeface="+mn-cs"/>
              </a:defRPr>
            </a:lvl1pPr>
            <a:lvl2pPr marL="1761089" indent="-677342"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2pPr>
            <a:lvl3pPr marL="2709367"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3pPr>
            <a:lvl4pPr marL="3793114"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4pPr>
            <a:lvl5pPr marL="4876861" indent="-541873" algn="l" defTabSz="2167494" rtl="0" eaLnBrk="1" latinLnBrk="0" hangingPunct="1">
              <a:spcBef>
                <a:spcPct val="20000"/>
              </a:spcBef>
              <a:buFont typeface="Arial" pitchFamily="34" charset="0"/>
              <a:buChar char="»"/>
              <a:defRPr sz="4000" kern="1200">
                <a:solidFill>
                  <a:srgbClr val="002060"/>
                </a:solidFill>
                <a:latin typeface="+mn-lt"/>
                <a:ea typeface="+mn-ea"/>
                <a:cs typeface="+mn-cs"/>
              </a:defRPr>
            </a:lvl5pPr>
            <a:lvl6pPr marL="596060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6pPr>
            <a:lvl7pPr marL="7044355"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7pPr>
            <a:lvl8pPr marL="8128102"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8pPr>
            <a:lvl9pPr marL="9211848" indent="-541873" algn="l" defTabSz="2167494" rtl="0" eaLnBrk="1" latinLnBrk="0" hangingPunct="1">
              <a:spcBef>
                <a:spcPct val="20000"/>
              </a:spcBef>
              <a:buFont typeface="Arial" pitchFamily="34" charset="0"/>
              <a:buChar char="•"/>
              <a:defRPr sz="4741" kern="1200">
                <a:solidFill>
                  <a:schemeClr val="tx1"/>
                </a:solidFill>
                <a:latin typeface="+mn-lt"/>
                <a:ea typeface="+mn-ea"/>
                <a:cs typeface="+mn-cs"/>
              </a:defRPr>
            </a:lvl9pPr>
          </a:lstStyle>
          <a:p>
            <a:pPr marL="0" indent="0" algn="ctr">
              <a:spcBef>
                <a:spcPts val="0"/>
              </a:spcBef>
              <a:buFont typeface="Wingdings" panose="05000000000000000000" pitchFamily="2" charset="2"/>
              <a:buNone/>
            </a:pPr>
            <a:r>
              <a:rPr lang="es-ES_tradnl" sz="2000" b="1" dirty="0" err="1" smtClean="0">
                <a:solidFill>
                  <a:srgbClr val="008000"/>
                </a:solidFill>
              </a:rPr>
              <a:t>Cohort</a:t>
            </a:r>
            <a:r>
              <a:rPr lang="es-ES_tradnl" sz="2000" b="1" dirty="0" smtClean="0">
                <a:solidFill>
                  <a:srgbClr val="008000"/>
                </a:solidFill>
              </a:rPr>
              <a:t> </a:t>
            </a:r>
            <a:r>
              <a:rPr lang="es-ES_tradnl" sz="2000" b="1" dirty="0" err="1" smtClean="0">
                <a:solidFill>
                  <a:srgbClr val="008000"/>
                </a:solidFill>
              </a:rPr>
              <a:t>def</a:t>
            </a:r>
            <a:r>
              <a:rPr lang="es-ES_tradnl" sz="2000" b="1" dirty="0" smtClean="0">
                <a:solidFill>
                  <a:srgbClr val="008000"/>
                </a:solidFill>
              </a:rPr>
              <a:t>: </a:t>
            </a:r>
            <a:r>
              <a:rPr lang="es-ES_tradnl" sz="2000" b="1" dirty="0" err="1" smtClean="0">
                <a:solidFill>
                  <a:srgbClr val="008000"/>
                </a:solidFill>
              </a:rPr>
              <a:t>definition</a:t>
            </a:r>
            <a:r>
              <a:rPr lang="es-ES_tradnl" sz="2000" b="1" dirty="0" smtClean="0">
                <a:solidFill>
                  <a:srgbClr val="008000"/>
                </a:solidFill>
              </a:rPr>
              <a:t> </a:t>
            </a:r>
            <a:endParaRPr lang="es-ES" sz="2000" b="1" dirty="0">
              <a:solidFill>
                <a:srgbClr val="008000"/>
              </a:solidFill>
            </a:endParaRPr>
          </a:p>
        </p:txBody>
      </p:sp>
      <p:sp>
        <p:nvSpPr>
          <p:cNvPr id="5" name="CuadroTexto 4"/>
          <p:cNvSpPr txBox="1"/>
          <p:nvPr/>
        </p:nvSpPr>
        <p:spPr>
          <a:xfrm>
            <a:off x="1302396" y="1084755"/>
            <a:ext cx="1099916" cy="461665"/>
          </a:xfrm>
          <a:prstGeom prst="rect">
            <a:avLst/>
          </a:prstGeom>
          <a:solidFill>
            <a:srgbClr val="FFC000"/>
          </a:solidFill>
        </p:spPr>
        <p:txBody>
          <a:bodyPr wrap="none" rtlCol="0">
            <a:spAutoFit/>
          </a:bodyPr>
          <a:lstStyle/>
          <a:p>
            <a:r>
              <a:rPr lang="es-ES_tradnl" sz="2400" dirty="0" smtClean="0">
                <a:solidFill>
                  <a:srgbClr val="008000"/>
                </a:solidFill>
              </a:rPr>
              <a:t>1 </a:t>
            </a:r>
            <a:r>
              <a:rPr lang="es-ES_tradnl" sz="2400" dirty="0" err="1" smtClean="0">
                <a:solidFill>
                  <a:srgbClr val="008000"/>
                </a:solidFill>
              </a:rPr>
              <a:t>sheet</a:t>
            </a:r>
            <a:endParaRPr lang="es-ES" sz="2400" dirty="0">
              <a:solidFill>
                <a:srgbClr val="008000"/>
              </a:solidFill>
            </a:endParaRPr>
          </a:p>
        </p:txBody>
      </p:sp>
      <p:sp>
        <p:nvSpPr>
          <p:cNvPr id="11" name="Rectángulo 10"/>
          <p:cNvSpPr/>
          <p:nvPr/>
        </p:nvSpPr>
        <p:spPr>
          <a:xfrm>
            <a:off x="8278638" y="1625897"/>
            <a:ext cx="3993145"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5400" b="1" dirty="0" smtClean="0">
                <a:ln/>
                <a:solidFill>
                  <a:schemeClr val="accent3"/>
                </a:solidFill>
              </a:rPr>
              <a:t>IMPORTANT!</a:t>
            </a:r>
            <a:endParaRPr lang="es-ES" sz="5400" b="1" dirty="0">
              <a:ln/>
              <a:solidFill>
                <a:schemeClr val="accent3"/>
              </a:solidFill>
            </a:endParaRPr>
          </a:p>
        </p:txBody>
      </p:sp>
      <p:sp>
        <p:nvSpPr>
          <p:cNvPr id="12" name="Rectángulo 11"/>
          <p:cNvSpPr/>
          <p:nvPr/>
        </p:nvSpPr>
        <p:spPr>
          <a:xfrm>
            <a:off x="8055992" y="2349172"/>
            <a:ext cx="5241948" cy="400110"/>
          </a:xfrm>
          <a:prstGeom prst="rect">
            <a:avLst/>
          </a:prstGeom>
        </p:spPr>
        <p:txBody>
          <a:bodyPr wrap="none">
            <a:spAutoFit/>
          </a:bodyPr>
          <a:lstStyle/>
          <a:p>
            <a:r>
              <a:rPr lang="es-ES_tradnl" sz="2000" b="1" dirty="0">
                <a:solidFill>
                  <a:srgbClr val="7030A0"/>
                </a:solidFill>
              </a:rPr>
              <a:t> General </a:t>
            </a:r>
            <a:r>
              <a:rPr lang="es-ES_tradnl" sz="2000" b="1" dirty="0" err="1">
                <a:solidFill>
                  <a:srgbClr val="7030A0"/>
                </a:solidFill>
              </a:rPr>
              <a:t>specifications</a:t>
            </a:r>
            <a:r>
              <a:rPr lang="es-ES_tradnl" sz="2000" b="1" dirty="0">
                <a:solidFill>
                  <a:srgbClr val="7030A0"/>
                </a:solidFill>
              </a:rPr>
              <a:t> </a:t>
            </a:r>
            <a:r>
              <a:rPr lang="es-ES_tradnl" sz="2000" b="1" dirty="0" err="1">
                <a:solidFill>
                  <a:srgbClr val="7030A0"/>
                </a:solidFill>
              </a:rPr>
              <a:t>for</a:t>
            </a:r>
            <a:r>
              <a:rPr lang="es-ES_tradnl" sz="2000" b="1" dirty="0">
                <a:solidFill>
                  <a:srgbClr val="7030A0"/>
                </a:solidFill>
              </a:rPr>
              <a:t> </a:t>
            </a:r>
            <a:r>
              <a:rPr lang="es-ES_tradnl" sz="2000" b="1" dirty="0" err="1">
                <a:solidFill>
                  <a:srgbClr val="7030A0"/>
                </a:solidFill>
              </a:rPr>
              <a:t>database</a:t>
            </a:r>
            <a:r>
              <a:rPr lang="es-ES_tradnl" sz="2000" b="1" dirty="0">
                <a:solidFill>
                  <a:srgbClr val="7030A0"/>
                </a:solidFill>
              </a:rPr>
              <a:t> </a:t>
            </a:r>
            <a:r>
              <a:rPr lang="es-ES_tradnl" sz="2000" b="1" dirty="0" err="1">
                <a:solidFill>
                  <a:srgbClr val="7030A0"/>
                </a:solidFill>
              </a:rPr>
              <a:t>generation</a:t>
            </a:r>
            <a:r>
              <a:rPr lang="es-ES_tradnl" sz="2000" b="1" dirty="0">
                <a:solidFill>
                  <a:srgbClr val="7030A0"/>
                </a:solidFill>
              </a:rPr>
              <a:t> </a:t>
            </a:r>
            <a:endParaRPr lang="es-ES" sz="2000" dirty="0">
              <a:solidFill>
                <a:srgbClr val="7030A0"/>
              </a:solidFill>
            </a:endParaRPr>
          </a:p>
        </p:txBody>
      </p:sp>
      <p:graphicFrame>
        <p:nvGraphicFramePr>
          <p:cNvPr id="6" name="Tabla 5"/>
          <p:cNvGraphicFramePr>
            <a:graphicFrameLocks noGrp="1"/>
          </p:cNvGraphicFramePr>
          <p:nvPr>
            <p:extLst>
              <p:ext uri="{D42A27DB-BD31-4B8C-83A1-F6EECF244321}">
                <p14:modId xmlns:p14="http://schemas.microsoft.com/office/powerpoint/2010/main" val="917267928"/>
              </p:ext>
            </p:extLst>
          </p:nvPr>
        </p:nvGraphicFramePr>
        <p:xfrm>
          <a:off x="788754" y="1835696"/>
          <a:ext cx="6635732" cy="6224020"/>
        </p:xfrm>
        <a:graphic>
          <a:graphicData uri="http://schemas.openxmlformats.org/drawingml/2006/table">
            <a:tbl>
              <a:tblPr>
                <a:tableStyleId>{5C22544A-7EE6-4342-B048-85BDC9FD1C3A}</a:tableStyleId>
              </a:tblPr>
              <a:tblGrid>
                <a:gridCol w="1569990">
                  <a:extLst>
                    <a:ext uri="{9D8B030D-6E8A-4147-A177-3AD203B41FA5}">
                      <a16:colId xmlns:a16="http://schemas.microsoft.com/office/drawing/2014/main" val="2967153603"/>
                    </a:ext>
                  </a:extLst>
                </a:gridCol>
                <a:gridCol w="1083020">
                  <a:extLst>
                    <a:ext uri="{9D8B030D-6E8A-4147-A177-3AD203B41FA5}">
                      <a16:colId xmlns:a16="http://schemas.microsoft.com/office/drawing/2014/main" val="3856083642"/>
                    </a:ext>
                  </a:extLst>
                </a:gridCol>
                <a:gridCol w="1327574">
                  <a:extLst>
                    <a:ext uri="{9D8B030D-6E8A-4147-A177-3AD203B41FA5}">
                      <a16:colId xmlns:a16="http://schemas.microsoft.com/office/drawing/2014/main" val="1794270993"/>
                    </a:ext>
                  </a:extLst>
                </a:gridCol>
                <a:gridCol w="1327574">
                  <a:extLst>
                    <a:ext uri="{9D8B030D-6E8A-4147-A177-3AD203B41FA5}">
                      <a16:colId xmlns:a16="http://schemas.microsoft.com/office/drawing/2014/main" val="1909996349"/>
                    </a:ext>
                  </a:extLst>
                </a:gridCol>
                <a:gridCol w="1327574">
                  <a:extLst>
                    <a:ext uri="{9D8B030D-6E8A-4147-A177-3AD203B41FA5}">
                      <a16:colId xmlns:a16="http://schemas.microsoft.com/office/drawing/2014/main" val="4199933616"/>
                    </a:ext>
                  </a:extLst>
                </a:gridCol>
              </a:tblGrid>
              <a:tr h="243508">
                <a:tc>
                  <a:txBody>
                    <a:bodyPr/>
                    <a:lstStyle/>
                    <a:p>
                      <a:pPr algn="l" fontAlgn="b"/>
                      <a:r>
                        <a:rPr lang="es-ES" sz="1400" b="1" u="none" strike="noStrike" dirty="0" err="1">
                          <a:solidFill>
                            <a:srgbClr val="FF0000"/>
                          </a:solidFill>
                          <a:effectLst/>
                          <a:latin typeface="+mn-lt"/>
                        </a:rPr>
                        <a:t>cohort_name</a:t>
                      </a:r>
                      <a:endParaRPr lang="es-ES" sz="1400" b="1" i="0" u="none" strike="noStrike" dirty="0">
                        <a:solidFill>
                          <a:srgbClr val="FF0000"/>
                        </a:solidFill>
                        <a:effectLst/>
                        <a:latin typeface="+mn-lt"/>
                      </a:endParaRPr>
                    </a:p>
                  </a:txBody>
                  <a:tcPr marL="9525" marR="9525" marT="9525" marB="0" anchor="b"/>
                </a:tc>
                <a:tc>
                  <a:txBody>
                    <a:bodyPr/>
                    <a:lstStyle/>
                    <a:p>
                      <a:pPr algn="l" fontAlgn="b"/>
                      <a:endParaRPr lang="es-ES" sz="1400" b="0" i="0" u="none" strike="noStrike" dirty="0">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4000833954"/>
                  </a:ext>
                </a:extLst>
              </a:tr>
              <a:tr h="243508">
                <a:tc>
                  <a:txBody>
                    <a:bodyPr/>
                    <a:lstStyle/>
                    <a:p>
                      <a:pPr algn="l" fontAlgn="b"/>
                      <a:r>
                        <a:rPr lang="es-ES" sz="1400" u="none" strike="noStrike" dirty="0">
                          <a:effectLst/>
                          <a:latin typeface="+mn-lt"/>
                        </a:rPr>
                        <a:t>CONCEPT-DM2</a:t>
                      </a:r>
                      <a:endParaRPr lang="es-ES" sz="1400" b="0" i="0" u="none" strike="noStrike" dirty="0">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2825956446"/>
                  </a:ext>
                </a:extLst>
              </a:tr>
              <a:tr h="243508">
                <a:tc>
                  <a:txBody>
                    <a:bodyPr/>
                    <a:lstStyle/>
                    <a:p>
                      <a:pPr algn="l" fontAlgn="b"/>
                      <a:r>
                        <a:rPr lang="es-ES" sz="1400" b="1" u="none" strike="noStrike" dirty="0" err="1">
                          <a:solidFill>
                            <a:srgbClr val="FF0000"/>
                          </a:solidFill>
                          <a:effectLst/>
                          <a:latin typeface="+mn-lt"/>
                        </a:rPr>
                        <a:t>cohort_description</a:t>
                      </a:r>
                      <a:endParaRPr lang="es-ES" sz="1400" b="1" i="0" u="none" strike="noStrike" dirty="0">
                        <a:solidFill>
                          <a:srgbClr val="FF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1245918095"/>
                  </a:ext>
                </a:extLst>
              </a:tr>
              <a:tr h="243508">
                <a:tc gridSpan="3">
                  <a:txBody>
                    <a:bodyPr/>
                    <a:lstStyle/>
                    <a:p>
                      <a:pPr algn="l" fontAlgn="b"/>
                      <a:r>
                        <a:rPr lang="en-US" sz="1400" u="none" strike="noStrike" dirty="0">
                          <a:effectLst/>
                          <a:latin typeface="+mn-lt"/>
                        </a:rPr>
                        <a:t>Patients with Type 2 Diabetes (see codes below)</a:t>
                      </a:r>
                      <a:endParaRPr lang="en-US" sz="1400" b="0" i="0" u="none" strike="noStrike" dirty="0">
                        <a:solidFill>
                          <a:srgbClr val="000000"/>
                        </a:solidFill>
                        <a:effectLst/>
                        <a:latin typeface="+mn-lt"/>
                      </a:endParaRPr>
                    </a:p>
                  </a:txBody>
                  <a:tcPr marL="9525" marR="9525" marT="9525" marB="0" anchor="b"/>
                </a:tc>
                <a:tc hMerge="1">
                  <a:txBody>
                    <a:bodyPr/>
                    <a:lstStyle/>
                    <a:p>
                      <a:endParaRPr lang="es-ES"/>
                    </a:p>
                  </a:txBody>
                  <a:tcPr/>
                </a:tc>
                <a:tc hMerge="1">
                  <a:txBody>
                    <a:bodyPr/>
                    <a:lstStyle/>
                    <a:p>
                      <a:endParaRPr lang="es-ES"/>
                    </a:p>
                  </a:txBody>
                  <a:tcPr/>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dirty="0">
                        <a:solidFill>
                          <a:srgbClr val="000000"/>
                        </a:solidFill>
                        <a:effectLst/>
                        <a:latin typeface="+mn-lt"/>
                      </a:endParaRPr>
                    </a:p>
                  </a:txBody>
                  <a:tcPr marL="9525" marR="9525" marT="9525" marB="0" anchor="b"/>
                </a:tc>
                <a:extLst>
                  <a:ext uri="{0D108BD9-81ED-4DB2-BD59-A6C34878D82A}">
                    <a16:rowId xmlns:a16="http://schemas.microsoft.com/office/drawing/2014/main" val="3017906344"/>
                  </a:ext>
                </a:extLst>
              </a:tr>
              <a:tr h="250104">
                <a:tc>
                  <a:txBody>
                    <a:bodyPr/>
                    <a:lstStyle/>
                    <a:p>
                      <a:pPr algn="l" fontAlgn="b"/>
                      <a:r>
                        <a:rPr lang="es-ES" sz="1400" b="1" u="none" strike="noStrike" dirty="0" err="1">
                          <a:solidFill>
                            <a:srgbClr val="FF0000"/>
                          </a:solidFill>
                          <a:effectLst/>
                          <a:latin typeface="+mn-lt"/>
                        </a:rPr>
                        <a:t>inclusion_criteria</a:t>
                      </a:r>
                      <a:endParaRPr lang="es-ES" sz="1400" b="1" i="0" u="none" strike="noStrike" dirty="0">
                        <a:solidFill>
                          <a:srgbClr val="FF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209716028"/>
                  </a:ext>
                </a:extLst>
              </a:tr>
              <a:tr h="568184">
                <a:tc gridSpan="5">
                  <a:txBody>
                    <a:bodyPr/>
                    <a:lstStyle/>
                    <a:p>
                      <a:pPr algn="l" fontAlgn="b"/>
                      <a:r>
                        <a:rPr lang="en-US" sz="1400" u="none" strike="noStrike" dirty="0" smtClean="0">
                          <a:effectLst/>
                          <a:latin typeface="+mn-lt"/>
                        </a:rPr>
                        <a:t>patients that, at 2017-01-01 or during the follow-up from 2017-01-01 to 2022-12-31, had active health card (active TIS - </a:t>
                      </a:r>
                      <a:r>
                        <a:rPr lang="en-US" sz="1400" u="none" strike="noStrike" dirty="0" err="1" smtClean="0">
                          <a:effectLst/>
                          <a:latin typeface="+mn-lt"/>
                        </a:rPr>
                        <a:t>tarjeta</a:t>
                      </a:r>
                      <a:r>
                        <a:rPr lang="en-US" sz="1400" u="none" strike="noStrike" dirty="0" smtClean="0">
                          <a:effectLst/>
                          <a:latin typeface="+mn-lt"/>
                        </a:rPr>
                        <a:t> sanitaria </a:t>
                      </a:r>
                      <a:r>
                        <a:rPr lang="en-US" sz="1400" u="none" strike="noStrike" dirty="0" err="1" smtClean="0">
                          <a:effectLst/>
                          <a:latin typeface="+mn-lt"/>
                        </a:rPr>
                        <a:t>activa</a:t>
                      </a:r>
                      <a:r>
                        <a:rPr lang="en-US" sz="1400" u="none" strike="noStrike" dirty="0" smtClean="0">
                          <a:effectLst/>
                          <a:latin typeface="+mn-lt"/>
                        </a:rPr>
                        <a:t>) and one of the inclusion codes given in the 'inclusion code list'  and none of the exclusion codes given in the 'exclusion codes list'  in the clinical records of primary care</a:t>
                      </a:r>
                      <a:endParaRPr lang="en-US" sz="1400" b="0" i="0" u="none" strike="noStrike" dirty="0">
                        <a:solidFill>
                          <a:srgbClr val="000000"/>
                        </a:solidFill>
                        <a:effectLst/>
                        <a:latin typeface="+mn-lt"/>
                      </a:endParaRPr>
                    </a:p>
                  </a:txBody>
                  <a:tcPr marL="9525" marR="9525" marT="9525" marB="0" anchor="b"/>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3111664903"/>
                  </a:ext>
                </a:extLst>
              </a:tr>
              <a:tr h="243508">
                <a:tc>
                  <a:txBody>
                    <a:bodyPr/>
                    <a:lstStyle/>
                    <a:p>
                      <a:pPr algn="l" fontAlgn="b"/>
                      <a:r>
                        <a:rPr lang="es-ES" sz="1400" b="1" u="none" strike="noStrike" dirty="0" err="1">
                          <a:solidFill>
                            <a:srgbClr val="FF0000"/>
                          </a:solidFill>
                          <a:effectLst/>
                          <a:latin typeface="+mn-lt"/>
                        </a:rPr>
                        <a:t>exclusion_criteria</a:t>
                      </a:r>
                      <a:endParaRPr lang="es-ES" sz="1400" b="1" i="0" u="none" strike="noStrike" dirty="0">
                        <a:solidFill>
                          <a:srgbClr val="FF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dirty="0">
                        <a:solidFill>
                          <a:srgbClr val="000000"/>
                        </a:solidFill>
                        <a:effectLst/>
                        <a:latin typeface="+mn-lt"/>
                      </a:endParaRPr>
                    </a:p>
                  </a:txBody>
                  <a:tcPr marL="9525" marR="9525" marT="9525" marB="0" anchor="b"/>
                </a:tc>
                <a:tc>
                  <a:txBody>
                    <a:bodyPr/>
                    <a:lstStyle/>
                    <a:p>
                      <a:pPr algn="l" fontAlgn="b"/>
                      <a:endParaRPr lang="es-ES" sz="1400" b="0" i="0" u="none" strike="noStrike" dirty="0">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3482776483"/>
                  </a:ext>
                </a:extLst>
              </a:tr>
              <a:tr h="243508">
                <a:tc gridSpan="5">
                  <a:txBody>
                    <a:bodyPr/>
                    <a:lstStyle/>
                    <a:p>
                      <a:pPr algn="l" fontAlgn="b"/>
                      <a:r>
                        <a:rPr lang="en-US" sz="1400" b="0" i="0" u="none" strike="noStrike" dirty="0" smtClean="0">
                          <a:solidFill>
                            <a:srgbClr val="000000"/>
                          </a:solidFill>
                          <a:effectLst/>
                          <a:latin typeface="+mn-lt"/>
                        </a:rPr>
                        <a:t>patients that had one of the codes in 'exclusion code lists'  during their follow-up </a:t>
                      </a:r>
                      <a:endParaRPr lang="en-US" sz="1400" b="0" i="0" u="none" strike="noStrike" dirty="0">
                        <a:solidFill>
                          <a:srgbClr val="000000"/>
                        </a:solidFill>
                        <a:effectLst/>
                        <a:latin typeface="+mn-lt"/>
                      </a:endParaRPr>
                    </a:p>
                  </a:txBody>
                  <a:tcPr marL="9525" marR="9525" marT="9525" marB="0" anchor="b"/>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4930078"/>
                  </a:ext>
                </a:extLst>
              </a:tr>
              <a:tr h="243508">
                <a:tc gridSpan="5">
                  <a:txBody>
                    <a:bodyPr/>
                    <a:lstStyle/>
                    <a:p>
                      <a:pPr algn="l" fontAlgn="b"/>
                      <a:r>
                        <a:rPr lang="en-US" sz="1400" b="0" i="0" u="none" strike="noStrike" dirty="0" smtClean="0">
                          <a:solidFill>
                            <a:srgbClr val="000000"/>
                          </a:solidFill>
                          <a:effectLst/>
                          <a:latin typeface="+mn-lt"/>
                        </a:rPr>
                        <a:t>patients with no contact with the health system from 2017-01-01  to 2022-12-31</a:t>
                      </a:r>
                      <a:endParaRPr lang="en-US" sz="1400" b="0" i="0" u="none" strike="noStrike" dirty="0">
                        <a:solidFill>
                          <a:srgbClr val="000000"/>
                        </a:solidFill>
                        <a:effectLst/>
                        <a:latin typeface="+mn-lt"/>
                      </a:endParaRPr>
                    </a:p>
                  </a:txBody>
                  <a:tcPr marL="9525" marR="9525" marT="9525" marB="0" anchor="b"/>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255793920"/>
                  </a:ext>
                </a:extLst>
              </a:tr>
              <a:tr h="243508">
                <a:tc gridSpan="3">
                  <a:txBody>
                    <a:bodyPr/>
                    <a:lstStyle/>
                    <a:p>
                      <a:pPr marL="0" algn="l" defTabSz="2167494" rtl="0" eaLnBrk="1" fontAlgn="b" latinLnBrk="0" hangingPunct="1"/>
                      <a:r>
                        <a:rPr lang="en-US" sz="1400" b="1" u="none" strike="noStrike" kern="1200" dirty="0" err="1">
                          <a:solidFill>
                            <a:srgbClr val="FF0000"/>
                          </a:solidFill>
                          <a:effectLst/>
                          <a:latin typeface="+mn-lt"/>
                          <a:ea typeface="+mn-ea"/>
                          <a:cs typeface="+mn-cs"/>
                        </a:rPr>
                        <a:t>study_period</a:t>
                      </a:r>
                      <a:r>
                        <a:rPr lang="en-US" sz="1400" b="1" u="none" strike="noStrike" kern="1200" dirty="0">
                          <a:solidFill>
                            <a:srgbClr val="FF0000"/>
                          </a:solidFill>
                          <a:effectLst/>
                          <a:latin typeface="+mn-lt"/>
                          <a:ea typeface="+mn-ea"/>
                          <a:cs typeface="+mn-cs"/>
                        </a:rPr>
                        <a:t>  and time windows by information type</a:t>
                      </a:r>
                    </a:p>
                  </a:txBody>
                  <a:tcPr marL="9525" marR="9525" marT="9525" marB="0" anchor="b"/>
                </a:tc>
                <a:tc hMerge="1">
                  <a:txBody>
                    <a:bodyPr/>
                    <a:lstStyle/>
                    <a:p>
                      <a:endParaRPr lang="es-ES"/>
                    </a:p>
                  </a:txBody>
                  <a:tcPr/>
                </a:tc>
                <a:tc hMerge="1">
                  <a:txBody>
                    <a:bodyPr/>
                    <a:lstStyle/>
                    <a:p>
                      <a:endParaRPr lang="es-ES"/>
                    </a:p>
                  </a:txBody>
                  <a:tcPr/>
                </a:tc>
                <a:tc>
                  <a:txBody>
                    <a:bodyPr/>
                    <a:lstStyle/>
                    <a:p>
                      <a:pPr algn="l" fontAlgn="b"/>
                      <a:endParaRPr lang="es-ES" sz="1400" b="0" i="0" u="none" strike="noStrike">
                        <a:solidFill>
                          <a:srgbClr val="000000"/>
                        </a:solidFill>
                        <a:effectLst/>
                        <a:latin typeface="+mn-lt"/>
                      </a:endParaRPr>
                    </a:p>
                  </a:txBody>
                  <a:tcPr marL="9525" marR="9525" marT="9525" marB="0" anchor="b"/>
                </a:tc>
                <a:tc>
                  <a:txBody>
                    <a:bodyPr/>
                    <a:lstStyle/>
                    <a:p>
                      <a:pPr algn="l" fontAlgn="b"/>
                      <a:endParaRPr lang="es-ES" sz="14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3148258661"/>
                  </a:ext>
                </a:extLst>
              </a:tr>
              <a:tr h="611275">
                <a:tc gridSpan="5">
                  <a:txBody>
                    <a:bodyPr/>
                    <a:lstStyle/>
                    <a:p>
                      <a:pPr algn="l" fontAlgn="b"/>
                      <a:r>
                        <a:rPr lang="en-US" sz="1400" u="none" strike="noStrike" dirty="0" smtClean="0">
                          <a:effectLst/>
                          <a:latin typeface="+mn-lt"/>
                        </a:rPr>
                        <a:t>study period: 2017-01-01 until 2022-12-31. Note that some parameters may refer to a date before 2017-01-01</a:t>
                      </a:r>
                      <a:endParaRPr lang="en-US" sz="1400" b="0" i="0" u="none" strike="noStrike" dirty="0">
                        <a:solidFill>
                          <a:srgbClr val="000000"/>
                        </a:solidFill>
                        <a:effectLst/>
                        <a:latin typeface="+mn-lt"/>
                      </a:endParaRPr>
                    </a:p>
                  </a:txBody>
                  <a:tcPr marL="9525" marR="9525" marT="9525" marB="0" anchor="b"/>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949620035"/>
                  </a:ext>
                </a:extLst>
              </a:tr>
              <a:tr h="360040">
                <a:tc>
                  <a:txBody>
                    <a:bodyPr/>
                    <a:lstStyle/>
                    <a:p>
                      <a:pPr algn="l" fontAlgn="b"/>
                      <a:r>
                        <a:rPr lang="es-ES" sz="1000" b="1" i="0" u="none" strike="noStrike" dirty="0" err="1">
                          <a:solidFill>
                            <a:srgbClr val="C00000"/>
                          </a:solidFill>
                          <a:effectLst/>
                          <a:latin typeface="Arial" panose="020B0604020202020204" pitchFamily="34" charset="0"/>
                        </a:rPr>
                        <a:t>inclusion</a:t>
                      </a:r>
                      <a:r>
                        <a:rPr lang="es-ES" sz="1000" b="1" i="0" u="none" strike="noStrike" dirty="0">
                          <a:solidFill>
                            <a:srgbClr val="C00000"/>
                          </a:solidFill>
                          <a:effectLst/>
                          <a:latin typeface="Arial" panose="020B0604020202020204" pitchFamily="34" charset="0"/>
                        </a:rPr>
                        <a:t> </a:t>
                      </a:r>
                      <a:r>
                        <a:rPr lang="es-ES" sz="1000" b="1" i="0" u="none" strike="noStrike" dirty="0" err="1">
                          <a:solidFill>
                            <a:srgbClr val="C00000"/>
                          </a:solidFill>
                          <a:effectLst/>
                          <a:latin typeface="Arial" panose="020B0604020202020204" pitchFamily="34" charset="0"/>
                        </a:rPr>
                        <a:t>code</a:t>
                      </a:r>
                      <a:r>
                        <a:rPr lang="es-ES" sz="1000" b="1" i="0" u="none" strike="noStrike" dirty="0">
                          <a:solidFill>
                            <a:srgbClr val="C00000"/>
                          </a:solidFill>
                          <a:effectLst/>
                          <a:latin typeface="Arial" panose="020B0604020202020204" pitchFamily="34" charset="0"/>
                        </a:rPr>
                        <a:t> </a:t>
                      </a:r>
                      <a:r>
                        <a:rPr lang="es-ES" sz="1000" b="1" i="0" u="none" strike="noStrike" dirty="0" err="1">
                          <a:solidFill>
                            <a:srgbClr val="C00000"/>
                          </a:solidFill>
                          <a:effectLst/>
                          <a:latin typeface="Arial" panose="020B0604020202020204" pitchFamily="34" charset="0"/>
                        </a:rPr>
                        <a:t>list</a:t>
                      </a:r>
                      <a:endParaRPr lang="es-ES" sz="1000" b="1" i="0" u="none" strike="noStrike" dirty="0">
                        <a:solidFill>
                          <a:srgbClr val="C00000"/>
                        </a:solidFill>
                        <a:effectLst/>
                        <a:latin typeface="Arial" panose="020B0604020202020204" pitchFamily="34" charset="0"/>
                      </a:endParaRPr>
                    </a:p>
                  </a:txBody>
                  <a:tcPr marL="9525" marR="9525" marT="9525" marB="0" anchor="b"/>
                </a:tc>
                <a:tc>
                  <a:txBody>
                    <a:bodyPr/>
                    <a:lstStyle/>
                    <a:p>
                      <a:pPr algn="l" fontAlgn="b"/>
                      <a:r>
                        <a:rPr lang="es-ES" sz="1000" b="1" i="0" u="none" strike="noStrike" dirty="0" err="1">
                          <a:solidFill>
                            <a:srgbClr val="C00000"/>
                          </a:solidFill>
                          <a:effectLst/>
                          <a:latin typeface="Arial" panose="020B0604020202020204" pitchFamily="34" charset="0"/>
                        </a:rPr>
                        <a:t>If</a:t>
                      </a:r>
                      <a:endParaRPr lang="es-ES" sz="1000" b="1" i="0" u="none" strike="noStrike" dirty="0">
                        <a:solidFill>
                          <a:srgbClr val="C00000"/>
                        </a:solidFill>
                        <a:effectLst/>
                        <a:latin typeface="Arial" panose="020B0604020202020204" pitchFamily="34" charset="0"/>
                      </a:endParaRPr>
                    </a:p>
                  </a:txBody>
                  <a:tcPr marL="9525" marR="9525" marT="9525" marB="0" anchor="b"/>
                </a:tc>
                <a:tc>
                  <a:txBody>
                    <a:bodyPr/>
                    <a:lstStyle/>
                    <a:p>
                      <a:pPr algn="l" fontAlgn="b"/>
                      <a:r>
                        <a:rPr lang="es-ES" sz="1000" b="1" i="0" u="none" strike="noStrike" dirty="0" err="1">
                          <a:solidFill>
                            <a:srgbClr val="C00000"/>
                          </a:solidFill>
                          <a:effectLst/>
                          <a:latin typeface="Arial" panose="020B0604020202020204" pitchFamily="34" charset="0"/>
                        </a:rPr>
                        <a:t>exclusion</a:t>
                      </a:r>
                      <a:r>
                        <a:rPr lang="es-ES" sz="1000" b="1" i="0" u="none" strike="noStrike" dirty="0">
                          <a:solidFill>
                            <a:srgbClr val="C00000"/>
                          </a:solidFill>
                          <a:effectLst/>
                          <a:latin typeface="Arial" panose="020B0604020202020204" pitchFamily="34" charset="0"/>
                        </a:rPr>
                        <a:t> </a:t>
                      </a:r>
                      <a:r>
                        <a:rPr lang="es-ES" sz="1000" b="1" i="0" u="none" strike="noStrike" dirty="0" err="1">
                          <a:solidFill>
                            <a:srgbClr val="C00000"/>
                          </a:solidFill>
                          <a:effectLst/>
                          <a:latin typeface="Arial" panose="020B0604020202020204" pitchFamily="34" charset="0"/>
                        </a:rPr>
                        <a:t>code</a:t>
                      </a:r>
                      <a:r>
                        <a:rPr lang="es-ES" sz="1000" b="1" i="0" u="none" strike="noStrike" dirty="0">
                          <a:solidFill>
                            <a:srgbClr val="C00000"/>
                          </a:solidFill>
                          <a:effectLst/>
                          <a:latin typeface="Arial" panose="020B0604020202020204" pitchFamily="34" charset="0"/>
                        </a:rPr>
                        <a:t> </a:t>
                      </a:r>
                      <a:r>
                        <a:rPr lang="es-ES" sz="1000" b="1" i="0" u="none" strike="noStrike" dirty="0" err="1">
                          <a:solidFill>
                            <a:srgbClr val="C00000"/>
                          </a:solidFill>
                          <a:effectLst/>
                          <a:latin typeface="Arial" panose="020B0604020202020204" pitchFamily="34" charset="0"/>
                        </a:rPr>
                        <a:t>lists</a:t>
                      </a:r>
                      <a:endParaRPr lang="es-ES" sz="1000" b="1" i="0" u="none" strike="noStrike" dirty="0">
                        <a:solidFill>
                          <a:srgbClr val="C00000"/>
                        </a:solidFill>
                        <a:effectLst/>
                        <a:latin typeface="Arial" panose="020B0604020202020204" pitchFamily="34" charset="0"/>
                      </a:endParaRPr>
                    </a:p>
                  </a:txBody>
                  <a:tcPr marL="9525" marR="9525" marT="9525" marB="0" anchor="b"/>
                </a:tc>
                <a:tc>
                  <a:txBody>
                    <a:bodyPr/>
                    <a:lstStyle/>
                    <a:p>
                      <a:pPr algn="ctr" fontAlgn="b"/>
                      <a:r>
                        <a:rPr lang="es-ES_tradnl" sz="1000" b="1" i="0" u="none" strike="noStrike" dirty="0" err="1" smtClean="0">
                          <a:solidFill>
                            <a:srgbClr val="C00000"/>
                          </a:solidFill>
                          <a:effectLst/>
                          <a:latin typeface="Arial" panose="020B0604020202020204" pitchFamily="34" charset="0"/>
                        </a:rPr>
                        <a:t>If</a:t>
                      </a:r>
                      <a:endParaRPr lang="es-ES" sz="1000" b="1" i="0" u="none" strike="noStrike" dirty="0">
                        <a:solidFill>
                          <a:srgbClr val="C00000"/>
                        </a:solidFill>
                        <a:effectLst/>
                        <a:latin typeface="Arial" panose="020B0604020202020204" pitchFamily="34" charset="0"/>
                      </a:endParaRPr>
                    </a:p>
                  </a:txBody>
                  <a:tcPr marL="9525" marR="9525" marT="9525" marB="0" anchor="b"/>
                </a:tc>
                <a:tc>
                  <a:txBody>
                    <a:bodyPr/>
                    <a:lstStyle/>
                    <a:p>
                      <a:endParaRPr lang="es-ES" sz="800" dirty="0"/>
                    </a:p>
                  </a:txBody>
                  <a:tcPr/>
                </a:tc>
                <a:extLst>
                  <a:ext uri="{0D108BD9-81ED-4DB2-BD59-A6C34878D82A}">
                    <a16:rowId xmlns:a16="http://schemas.microsoft.com/office/drawing/2014/main" val="907414551"/>
                  </a:ext>
                </a:extLst>
              </a:tr>
              <a:tr h="243508">
                <a:tc>
                  <a:txBody>
                    <a:bodyPr/>
                    <a:lstStyle/>
                    <a:p>
                      <a:pPr algn="l" fontAlgn="b"/>
                      <a:r>
                        <a:rPr lang="es-ES" sz="1000" b="0" i="0" u="none" strike="noStrike">
                          <a:solidFill>
                            <a:srgbClr val="000000"/>
                          </a:solidFill>
                          <a:effectLst/>
                          <a:latin typeface="Arial" panose="020B0604020202020204" pitchFamily="34" charset="0"/>
                        </a:rPr>
                        <a:t>T90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CIAP-2</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T89</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CIAP-2</a:t>
                      </a:r>
                    </a:p>
                  </a:txBody>
                  <a:tcPr marL="9525" marR="9525" marT="9525" marB="0" anchor="b"/>
                </a:tc>
                <a:tc>
                  <a:txBody>
                    <a:bodyPr/>
                    <a:lstStyle/>
                    <a:p>
                      <a:pPr marL="0" algn="l" defTabSz="2167494" rtl="0" eaLnBrk="1" fontAlgn="b" latinLnBrk="0" hangingPunct="1"/>
                      <a:endParaRPr lang="es-ES" sz="1400" b="1" u="none" strike="noStrike" kern="1200" dirty="0">
                        <a:solidFill>
                          <a:srgbClr val="FF0000"/>
                        </a:solidFill>
                        <a:effectLst/>
                        <a:latin typeface="+mn-lt"/>
                        <a:ea typeface="+mn-ea"/>
                        <a:cs typeface="+mn-cs"/>
                      </a:endParaRPr>
                    </a:p>
                  </a:txBody>
                  <a:tcPr marL="9525" marR="9525" marT="9525" marB="0" anchor="b"/>
                </a:tc>
                <a:extLst>
                  <a:ext uri="{0D108BD9-81ED-4DB2-BD59-A6C34878D82A}">
                    <a16:rowId xmlns:a16="http://schemas.microsoft.com/office/drawing/2014/main" val="3628390977"/>
                  </a:ext>
                </a:extLst>
              </a:tr>
              <a:tr h="243508">
                <a:tc>
                  <a:txBody>
                    <a:bodyPr/>
                    <a:lstStyle/>
                    <a:p>
                      <a:pPr algn="l" fontAlgn="b"/>
                      <a:r>
                        <a:rPr lang="es-ES" sz="1000" b="0" i="0" u="none" strike="noStrike">
                          <a:solidFill>
                            <a:srgbClr val="000000"/>
                          </a:solidFill>
                          <a:effectLst/>
                          <a:latin typeface="Arial" panose="020B0604020202020204" pitchFamily="34" charset="0"/>
                        </a:rPr>
                        <a:t>250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CIE-9CM</a:t>
                      </a:r>
                    </a:p>
                  </a:txBody>
                  <a:tcPr marL="9525" marR="9525" marT="9525" marB="0" anchor="b"/>
                </a:tc>
                <a:tc>
                  <a:txBody>
                    <a:bodyPr/>
                    <a:lstStyle/>
                    <a:p>
                      <a:pPr algn="l" fontAlgn="ctr"/>
                      <a:r>
                        <a:rPr lang="es-ES" sz="1000" b="0" i="0" u="none" strike="noStrike">
                          <a:solidFill>
                            <a:srgbClr val="000000"/>
                          </a:solidFill>
                          <a:effectLst/>
                          <a:latin typeface="Arial" panose="020B0604020202020204" pitchFamily="34" charset="0"/>
                        </a:rPr>
                        <a:t>250.01</a:t>
                      </a:r>
                    </a:p>
                  </a:txBody>
                  <a:tcPr marL="9525" marR="9525" marT="9525" marB="0" anchor="ctr"/>
                </a:tc>
                <a:tc>
                  <a:txBody>
                    <a:bodyPr/>
                    <a:lstStyle/>
                    <a:p>
                      <a:pPr algn="l" fontAlgn="b"/>
                      <a:r>
                        <a:rPr lang="es-ES" sz="1000" b="0" i="0" u="none" strike="noStrike">
                          <a:solidFill>
                            <a:srgbClr val="000000"/>
                          </a:solidFill>
                          <a:effectLst/>
                          <a:latin typeface="Arial" panose="020B0604020202020204" pitchFamily="34" charset="0"/>
                        </a:rPr>
                        <a:t>CIE-9CM</a:t>
                      </a:r>
                    </a:p>
                  </a:txBody>
                  <a:tcPr marL="9525" marR="9525" marT="9525" marB="0" anchor="b"/>
                </a:tc>
                <a:tc>
                  <a:txBody>
                    <a:bodyPr/>
                    <a:lstStyle/>
                    <a:p>
                      <a:pPr algn="ctr"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938428192"/>
                  </a:ext>
                </a:extLst>
              </a:tr>
              <a:tr h="243508">
                <a:tc>
                  <a:txBody>
                    <a:bodyPr/>
                    <a:lstStyle/>
                    <a:p>
                      <a:pPr algn="l" fontAlgn="b"/>
                      <a:r>
                        <a:rPr lang="es-ES" sz="1000" b="0" i="0" u="none" strike="noStrike">
                          <a:solidFill>
                            <a:srgbClr val="000000"/>
                          </a:solidFill>
                          <a:effectLst/>
                          <a:latin typeface="Arial" panose="020B0604020202020204" pitchFamily="34" charset="0"/>
                        </a:rPr>
                        <a:t>E11</a:t>
                      </a:r>
                    </a:p>
                  </a:txBody>
                  <a:tcPr marL="9525" marR="9525" marT="9525" marB="0" anchor="b"/>
                </a:tc>
                <a:tc>
                  <a:txBody>
                    <a:bodyPr/>
                    <a:lstStyle/>
                    <a:p>
                      <a:pPr algn="l" fontAlgn="b"/>
                      <a:r>
                        <a:rPr lang="es-ES" sz="1000" b="0" i="0" u="none" strike="noStrike" dirty="0">
                          <a:solidFill>
                            <a:srgbClr val="000000"/>
                          </a:solidFill>
                          <a:effectLst/>
                          <a:latin typeface="Arial" panose="020B0604020202020204" pitchFamily="34" charset="0"/>
                        </a:rPr>
                        <a:t>CIE-10-ES</a:t>
                      </a:r>
                    </a:p>
                  </a:txBody>
                  <a:tcPr marL="9525" marR="9525" marT="9525" marB="0" anchor="b"/>
                </a:tc>
                <a:tc>
                  <a:txBody>
                    <a:bodyPr/>
                    <a:lstStyle/>
                    <a:p>
                      <a:pPr algn="l" fontAlgn="ctr"/>
                      <a:r>
                        <a:rPr lang="es-ES" sz="1000" b="0" i="0" u="none" strike="noStrike">
                          <a:solidFill>
                            <a:srgbClr val="000000"/>
                          </a:solidFill>
                          <a:effectLst/>
                          <a:latin typeface="Arial" panose="020B0604020202020204" pitchFamily="34" charset="0"/>
                        </a:rPr>
                        <a:t>250.03</a:t>
                      </a:r>
                    </a:p>
                  </a:txBody>
                  <a:tcPr marL="9525" marR="9525" marT="9525" marB="0" anchor="ctr"/>
                </a:tc>
                <a:tc>
                  <a:txBody>
                    <a:bodyPr/>
                    <a:lstStyle/>
                    <a:p>
                      <a:pPr algn="l" fontAlgn="b"/>
                      <a:r>
                        <a:rPr lang="es-ES" sz="1000" b="0" i="0" u="none" strike="noStrike" dirty="0">
                          <a:solidFill>
                            <a:srgbClr val="000000"/>
                          </a:solidFill>
                          <a:effectLst/>
                          <a:latin typeface="Arial" panose="020B0604020202020204" pitchFamily="34" charset="0"/>
                        </a:rPr>
                        <a:t>CIE-9CM</a:t>
                      </a: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16400586"/>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ctr"/>
                      <a:r>
                        <a:rPr lang="es-ES" sz="1000" b="0" i="0" u="none" strike="noStrike">
                          <a:solidFill>
                            <a:srgbClr val="000000"/>
                          </a:solidFill>
                          <a:effectLst/>
                          <a:latin typeface="Arial" panose="020B0604020202020204" pitchFamily="34" charset="0"/>
                        </a:rPr>
                        <a:t>250.11</a:t>
                      </a:r>
                    </a:p>
                  </a:txBody>
                  <a:tcPr marL="9525" marR="9525" marT="9525" marB="0" anchor="ctr"/>
                </a:tc>
                <a:tc>
                  <a:txBody>
                    <a:bodyPr/>
                    <a:lstStyle/>
                    <a:p>
                      <a:pPr algn="l" fontAlgn="b"/>
                      <a:r>
                        <a:rPr lang="es-ES" sz="1000" b="0" i="0" u="none" strike="noStrike">
                          <a:solidFill>
                            <a:srgbClr val="000000"/>
                          </a:solidFill>
                          <a:effectLst/>
                          <a:latin typeface="Arial" panose="020B0604020202020204" pitchFamily="34" charset="0"/>
                        </a:rPr>
                        <a:t>CIE-9CM</a:t>
                      </a: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30198843"/>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ctr"/>
                      <a:r>
                        <a:rPr lang="es-ES" sz="1000" b="0" i="0" u="none" strike="noStrike" dirty="0">
                          <a:solidFill>
                            <a:srgbClr val="000000"/>
                          </a:solidFill>
                          <a:effectLst/>
                          <a:latin typeface="Arial" panose="020B0604020202020204" pitchFamily="34" charset="0"/>
                        </a:rPr>
                        <a:t>250.13</a:t>
                      </a:r>
                    </a:p>
                  </a:txBody>
                  <a:tcPr marL="9525" marR="9525" marT="9525" marB="0" anchor="ctr"/>
                </a:tc>
                <a:tc>
                  <a:txBody>
                    <a:bodyPr/>
                    <a:lstStyle/>
                    <a:p>
                      <a:pPr algn="l" fontAlgn="b"/>
                      <a:r>
                        <a:rPr lang="es-ES" sz="1000" b="0" i="0" u="none" strike="noStrike" dirty="0">
                          <a:solidFill>
                            <a:srgbClr val="000000"/>
                          </a:solidFill>
                          <a:effectLst/>
                          <a:latin typeface="Arial" panose="020B0604020202020204" pitchFamily="34" charset="0"/>
                        </a:rPr>
                        <a:t>CIE-9CM</a:t>
                      </a: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521294565"/>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_tradnl" sz="1400" b="0" i="0" u="none" strike="noStrike" dirty="0" err="1" smtClean="0">
                          <a:solidFill>
                            <a:srgbClr val="000000"/>
                          </a:solidFill>
                          <a:effectLst/>
                          <a:latin typeface="Arial" panose="020B0604020202020204" pitchFamily="34" charset="0"/>
                        </a:rPr>
                        <a:t>etc</a:t>
                      </a:r>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ctr"/>
                      <a:endParaRPr lang="es-ES" sz="14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65668701"/>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a:solidFill>
                          <a:srgbClr val="000000"/>
                        </a:solidFill>
                        <a:effectLst/>
                        <a:latin typeface="Arial" panose="020B0604020202020204" pitchFamily="34" charset="0"/>
                      </a:endParaRPr>
                    </a:p>
                  </a:txBody>
                  <a:tcPr marL="9525" marR="9525" marT="9525" marB="0" anchor="b"/>
                </a:tc>
                <a:tc>
                  <a:txBody>
                    <a:bodyPr/>
                    <a:lstStyle/>
                    <a:p>
                      <a:pPr algn="l" fontAlgn="ctr"/>
                      <a:endParaRPr lang="es-ES" sz="14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983217751"/>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a:solidFill>
                          <a:srgbClr val="000000"/>
                        </a:solidFill>
                        <a:effectLst/>
                        <a:latin typeface="Arial" panose="020B0604020202020204" pitchFamily="34" charset="0"/>
                      </a:endParaRPr>
                    </a:p>
                  </a:txBody>
                  <a:tcPr marL="9525" marR="9525" marT="9525" marB="0" anchor="b"/>
                </a:tc>
                <a:tc>
                  <a:txBody>
                    <a:bodyPr/>
                    <a:lstStyle/>
                    <a:p>
                      <a:pPr algn="l" fontAlgn="ctr"/>
                      <a:endParaRPr lang="es-ES" sz="14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859302845"/>
                  </a:ext>
                </a:extLst>
              </a:tr>
              <a:tr h="243508">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ctr"/>
                      <a:endParaRPr lang="es-E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b"/>
                      <a:endParaRPr lang="es-ES" sz="14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80389170"/>
                  </a:ext>
                </a:extLst>
              </a:tr>
            </a:tbl>
          </a:graphicData>
        </a:graphic>
      </p:graphicFrame>
      <p:sp>
        <p:nvSpPr>
          <p:cNvPr id="10" name="CuadroTexto 9"/>
          <p:cNvSpPr txBox="1"/>
          <p:nvPr/>
        </p:nvSpPr>
        <p:spPr>
          <a:xfrm>
            <a:off x="7551936" y="2843808"/>
            <a:ext cx="8085348" cy="5016758"/>
          </a:xfrm>
          <a:prstGeom prst="rect">
            <a:avLst/>
          </a:prstGeom>
          <a:solidFill>
            <a:srgbClr val="FFC000"/>
          </a:solidFill>
        </p:spPr>
        <p:txBody>
          <a:bodyPr wrap="square" rtlCol="0">
            <a:spAutoFit/>
          </a:bodyPr>
          <a:lstStyle/>
          <a:p>
            <a:pPr marL="285750" indent="-285750">
              <a:buFont typeface="Courier New" panose="02070309020205020404" pitchFamily="49" charset="0"/>
              <a:buChar char="o"/>
            </a:pPr>
            <a:r>
              <a:rPr lang="es-ES_tradnl" sz="2000" dirty="0" smtClean="0"/>
              <a:t>Use </a:t>
            </a:r>
            <a:r>
              <a:rPr lang="es-ES_tradnl" sz="2000" dirty="0" smtClean="0">
                <a:solidFill>
                  <a:srgbClr val="FF0000"/>
                </a:solidFill>
              </a:rPr>
              <a:t>“.</a:t>
            </a:r>
            <a:r>
              <a:rPr lang="es-ES_tradnl" sz="2000" dirty="0" err="1" smtClean="0">
                <a:solidFill>
                  <a:srgbClr val="FF0000"/>
                </a:solidFill>
              </a:rPr>
              <a:t>csv</a:t>
            </a:r>
            <a:r>
              <a:rPr lang="es-ES_tradnl" sz="2000" dirty="0" smtClean="0">
                <a:solidFill>
                  <a:srgbClr val="FF0000"/>
                </a:solidFill>
              </a:rPr>
              <a:t>” </a:t>
            </a:r>
            <a:r>
              <a:rPr lang="es-ES_tradnl" sz="2000" dirty="0" err="1" smtClean="0"/>
              <a:t>for</a:t>
            </a:r>
            <a:r>
              <a:rPr lang="es-ES_tradnl" sz="2000" dirty="0" smtClean="0"/>
              <a:t> </a:t>
            </a:r>
            <a:r>
              <a:rPr lang="es-ES_tradnl" sz="2000" dirty="0" err="1" smtClean="0"/>
              <a:t>database</a:t>
            </a:r>
            <a:endParaRPr lang="es-ES_tradnl" sz="2000" dirty="0" smtClean="0"/>
          </a:p>
          <a:p>
            <a:pPr marL="285750" indent="-285750">
              <a:buFont typeface="Courier New" panose="02070309020205020404" pitchFamily="49" charset="0"/>
              <a:buChar char="o"/>
            </a:pPr>
            <a:r>
              <a:rPr lang="es-ES_tradnl" sz="2000" dirty="0" smtClean="0"/>
              <a:t>Use “</a:t>
            </a:r>
            <a:r>
              <a:rPr lang="es-ES_tradnl" sz="2000" dirty="0" err="1" smtClean="0"/>
              <a:t>comma</a:t>
            </a:r>
            <a:r>
              <a:rPr lang="es-ES_tradnl" sz="2000" dirty="0" smtClean="0"/>
              <a:t>” as </a:t>
            </a:r>
            <a:r>
              <a:rPr lang="es-ES_tradnl" sz="2000" dirty="0" err="1" smtClean="0"/>
              <a:t>columns</a:t>
            </a:r>
            <a:r>
              <a:rPr lang="es-ES_tradnl" sz="2000" dirty="0" smtClean="0"/>
              <a:t> </a:t>
            </a:r>
            <a:r>
              <a:rPr lang="es-ES_tradnl" sz="2000" dirty="0" err="1" smtClean="0"/>
              <a:t>separator</a:t>
            </a:r>
            <a:r>
              <a:rPr lang="es-ES_tradnl" sz="2000" dirty="0" smtClean="0"/>
              <a:t>: </a:t>
            </a:r>
            <a:r>
              <a:rPr lang="es-ES_tradnl" sz="2000" dirty="0" smtClean="0">
                <a:solidFill>
                  <a:srgbClr val="FF0000"/>
                </a:solidFill>
              </a:rPr>
              <a:t>“,”</a:t>
            </a:r>
          </a:p>
          <a:p>
            <a:pPr marL="285750" indent="-285750">
              <a:buFont typeface="Courier New" panose="02070309020205020404" pitchFamily="49" charset="0"/>
              <a:buChar char="o"/>
            </a:pPr>
            <a:r>
              <a:rPr lang="es-ES_tradnl" sz="2000" dirty="0" smtClean="0"/>
              <a:t>Use “</a:t>
            </a:r>
            <a:r>
              <a:rPr lang="es-ES_tradnl" sz="2000" dirty="0" err="1" smtClean="0"/>
              <a:t>point</a:t>
            </a:r>
            <a:r>
              <a:rPr lang="es-ES_tradnl" sz="2000" dirty="0" smtClean="0"/>
              <a:t>” to </a:t>
            </a:r>
            <a:r>
              <a:rPr lang="es-ES_tradnl" sz="2000" dirty="0" err="1" smtClean="0"/>
              <a:t>especify</a:t>
            </a:r>
            <a:r>
              <a:rPr lang="es-ES_tradnl" sz="2000" dirty="0" smtClean="0"/>
              <a:t> </a:t>
            </a:r>
            <a:r>
              <a:rPr lang="es-ES_tradnl" sz="2000" dirty="0" err="1" smtClean="0"/>
              <a:t>decimals</a:t>
            </a:r>
            <a:r>
              <a:rPr lang="es-ES_tradnl" sz="2000" dirty="0" smtClean="0"/>
              <a:t> in </a:t>
            </a:r>
            <a:r>
              <a:rPr lang="es-ES_tradnl" sz="2000" dirty="0" err="1" smtClean="0"/>
              <a:t>numeric</a:t>
            </a:r>
            <a:r>
              <a:rPr lang="es-ES_tradnl" sz="2000" dirty="0" smtClean="0"/>
              <a:t> data: </a:t>
            </a:r>
            <a:r>
              <a:rPr lang="es-ES_tradnl" sz="2000" dirty="0" err="1" smtClean="0"/>
              <a:t>Ej</a:t>
            </a:r>
            <a:r>
              <a:rPr lang="es-ES_tradnl" sz="2000" dirty="0" smtClean="0"/>
              <a:t>: “40</a:t>
            </a:r>
            <a:r>
              <a:rPr lang="es-ES_tradnl" sz="2000" dirty="0" smtClean="0">
                <a:solidFill>
                  <a:srgbClr val="FF0000"/>
                </a:solidFill>
              </a:rPr>
              <a:t>.</a:t>
            </a:r>
            <a:r>
              <a:rPr lang="es-ES_tradnl" sz="2000" dirty="0" smtClean="0"/>
              <a:t>83” </a:t>
            </a:r>
          </a:p>
          <a:p>
            <a:pPr marL="285750" indent="-285750">
              <a:buFont typeface="Courier New" panose="02070309020205020404" pitchFamily="49" charset="0"/>
              <a:buChar char="o"/>
            </a:pPr>
            <a:r>
              <a:rPr lang="es-ES_tradnl" sz="2000" dirty="0" err="1" smtClean="0"/>
              <a:t>If</a:t>
            </a:r>
            <a:r>
              <a:rPr lang="es-ES_tradnl" sz="2000" dirty="0"/>
              <a:t> </a:t>
            </a:r>
            <a:r>
              <a:rPr lang="es-ES_tradnl" sz="2000" dirty="0" err="1" smtClean="0"/>
              <a:t>there</a:t>
            </a:r>
            <a:r>
              <a:rPr lang="es-ES_tradnl" sz="2000" dirty="0" smtClean="0"/>
              <a:t> </a:t>
            </a:r>
            <a:r>
              <a:rPr lang="es-ES_tradnl" sz="2000" dirty="0" err="1" smtClean="0"/>
              <a:t>exist</a:t>
            </a:r>
            <a:r>
              <a:rPr lang="es-ES_tradnl" sz="2000" dirty="0" smtClean="0"/>
              <a:t> no </a:t>
            </a:r>
            <a:r>
              <a:rPr lang="es-ES_tradnl" sz="2000" dirty="0" err="1" smtClean="0"/>
              <a:t>information</a:t>
            </a:r>
            <a:r>
              <a:rPr lang="es-ES_tradnl" sz="2000" dirty="0" smtClean="0"/>
              <a:t> </a:t>
            </a:r>
            <a:r>
              <a:rPr lang="es-ES_tradnl" sz="2000" dirty="0" err="1" smtClean="0"/>
              <a:t>for</a:t>
            </a:r>
            <a:r>
              <a:rPr lang="es-ES_tradnl" sz="2000" dirty="0" smtClean="0"/>
              <a:t> a </a:t>
            </a:r>
            <a:r>
              <a:rPr lang="es-ES_tradnl" sz="2000" dirty="0" err="1" smtClean="0"/>
              <a:t>cell</a:t>
            </a:r>
            <a:r>
              <a:rPr lang="es-ES_tradnl" sz="2000" dirty="0" smtClean="0"/>
              <a:t> (</a:t>
            </a:r>
            <a:r>
              <a:rPr lang="es-ES_tradnl" sz="2000" dirty="0" err="1" smtClean="0"/>
              <a:t>not</a:t>
            </a:r>
            <a:r>
              <a:rPr lang="es-ES_tradnl" sz="2000" dirty="0" smtClean="0"/>
              <a:t> </a:t>
            </a:r>
            <a:r>
              <a:rPr lang="es-ES_tradnl" sz="2000" dirty="0" err="1" smtClean="0"/>
              <a:t>available</a:t>
            </a:r>
            <a:r>
              <a:rPr lang="es-ES_tradnl" sz="2000" dirty="0" smtClean="0"/>
              <a:t>) </a:t>
            </a:r>
            <a:r>
              <a:rPr lang="es-ES_tradnl" sz="2000" dirty="0" err="1" smtClean="0"/>
              <a:t>leave</a:t>
            </a:r>
            <a:r>
              <a:rPr lang="es-ES_tradnl" sz="2000" dirty="0" smtClean="0"/>
              <a:t> </a:t>
            </a:r>
            <a:r>
              <a:rPr lang="es-ES_tradnl" sz="2000" dirty="0" err="1" smtClean="0"/>
              <a:t>the</a:t>
            </a:r>
            <a:r>
              <a:rPr lang="es-ES_tradnl" sz="2000" dirty="0" smtClean="0"/>
              <a:t> </a:t>
            </a:r>
            <a:r>
              <a:rPr lang="es-ES_tradnl" sz="2000" dirty="0" err="1" smtClean="0"/>
              <a:t>field</a:t>
            </a:r>
            <a:r>
              <a:rPr lang="es-ES_tradnl" sz="2000" dirty="0" smtClean="0"/>
              <a:t> </a:t>
            </a:r>
            <a:r>
              <a:rPr lang="es-ES_tradnl" sz="2000" dirty="0" err="1" smtClean="0"/>
              <a:t>empty</a:t>
            </a:r>
            <a:endParaRPr lang="es-ES_tradnl" sz="2000" dirty="0" smtClean="0">
              <a:solidFill>
                <a:srgbClr val="FF0000"/>
              </a:solidFill>
            </a:endParaRPr>
          </a:p>
          <a:p>
            <a:pPr marL="285750" indent="-285750">
              <a:buFont typeface="Courier New" panose="02070309020205020404" pitchFamily="49" charset="0"/>
              <a:buChar char="o"/>
            </a:pPr>
            <a:r>
              <a:rPr lang="es-ES_tradnl" sz="2000" dirty="0" err="1" smtClean="0"/>
              <a:t>If</a:t>
            </a:r>
            <a:r>
              <a:rPr lang="es-ES_tradnl" sz="2000" dirty="0" smtClean="0"/>
              <a:t> </a:t>
            </a:r>
            <a:r>
              <a:rPr lang="es-ES_tradnl" sz="2000" dirty="0" err="1" smtClean="0"/>
              <a:t>it</a:t>
            </a:r>
            <a:r>
              <a:rPr lang="es-ES_tradnl" sz="2000" dirty="0" smtClean="0"/>
              <a:t> </a:t>
            </a:r>
            <a:r>
              <a:rPr lang="es-ES_tradnl" sz="2000" dirty="0" err="1" smtClean="0"/>
              <a:t>is</a:t>
            </a:r>
            <a:r>
              <a:rPr lang="es-ES_tradnl" sz="2000" dirty="0" smtClean="0"/>
              <a:t> </a:t>
            </a:r>
            <a:r>
              <a:rPr lang="es-ES_tradnl" sz="2000" dirty="0" err="1" smtClean="0"/>
              <a:t>not</a:t>
            </a:r>
            <a:r>
              <a:rPr lang="es-ES_tradnl" sz="2000" dirty="0" smtClean="0"/>
              <a:t> </a:t>
            </a:r>
            <a:r>
              <a:rPr lang="es-ES_tradnl" sz="2000" dirty="0" err="1" smtClean="0"/>
              <a:t>applicable</a:t>
            </a:r>
            <a:r>
              <a:rPr lang="es-ES_tradnl" sz="2000" dirty="0" smtClean="0"/>
              <a:t> (</a:t>
            </a:r>
            <a:r>
              <a:rPr lang="es-ES_tradnl" sz="2000" dirty="0" err="1" smtClean="0"/>
              <a:t>for</a:t>
            </a:r>
            <a:r>
              <a:rPr lang="es-ES_tradnl" sz="2000" dirty="0" smtClean="0"/>
              <a:t> </a:t>
            </a:r>
            <a:r>
              <a:rPr lang="es-ES_tradnl" sz="2000" dirty="0" err="1" smtClean="0"/>
              <a:t>instance</a:t>
            </a:r>
            <a:r>
              <a:rPr lang="es-ES_tradnl" sz="2000" dirty="0" smtClean="0"/>
              <a:t>, dates </a:t>
            </a:r>
            <a:r>
              <a:rPr lang="es-ES_tradnl" sz="2000" dirty="0" err="1" smtClean="0"/>
              <a:t>when</a:t>
            </a:r>
            <a:r>
              <a:rPr lang="es-ES_tradnl" sz="2000" dirty="0" smtClean="0"/>
              <a:t> </a:t>
            </a:r>
            <a:r>
              <a:rPr lang="es-ES_tradnl" sz="2000" dirty="0" err="1" smtClean="0"/>
              <a:t>the</a:t>
            </a:r>
            <a:r>
              <a:rPr lang="es-ES_tradnl" sz="2000" dirty="0" smtClean="0"/>
              <a:t> </a:t>
            </a:r>
            <a:r>
              <a:rPr lang="es-ES_tradnl" sz="2000" dirty="0" err="1" smtClean="0"/>
              <a:t>event</a:t>
            </a:r>
            <a:r>
              <a:rPr lang="es-ES_tradnl" sz="2000" dirty="0" smtClean="0"/>
              <a:t> has </a:t>
            </a:r>
            <a:r>
              <a:rPr lang="es-ES_tradnl" sz="2000" dirty="0" err="1" smtClean="0"/>
              <a:t>not</a:t>
            </a:r>
            <a:r>
              <a:rPr lang="es-ES_tradnl" sz="2000" dirty="0" smtClean="0"/>
              <a:t> </a:t>
            </a:r>
            <a:r>
              <a:rPr lang="es-ES_tradnl" sz="2000" dirty="0" err="1" smtClean="0"/>
              <a:t>occurred</a:t>
            </a:r>
            <a:r>
              <a:rPr lang="es-ES_tradnl" sz="2000" dirty="0" smtClean="0"/>
              <a:t>), </a:t>
            </a:r>
            <a:r>
              <a:rPr lang="es-ES_tradnl" sz="2000" dirty="0" err="1" smtClean="0"/>
              <a:t>leave</a:t>
            </a:r>
            <a:r>
              <a:rPr lang="es-ES_tradnl" sz="2000" dirty="0" smtClean="0"/>
              <a:t> </a:t>
            </a:r>
            <a:r>
              <a:rPr lang="es-ES_tradnl" sz="2000" dirty="0" err="1" smtClean="0"/>
              <a:t>the</a:t>
            </a:r>
            <a:r>
              <a:rPr lang="es-ES_tradnl" sz="2000" dirty="0" smtClean="0"/>
              <a:t> </a:t>
            </a:r>
            <a:r>
              <a:rPr lang="es-ES_tradnl" sz="2000" dirty="0" err="1" smtClean="0"/>
              <a:t>field</a:t>
            </a:r>
            <a:r>
              <a:rPr lang="es-ES_tradnl" sz="2000" dirty="0" smtClean="0"/>
              <a:t> </a:t>
            </a:r>
            <a:r>
              <a:rPr lang="es-ES_tradnl" sz="2000" dirty="0" err="1" smtClean="0"/>
              <a:t>empty</a:t>
            </a:r>
            <a:endParaRPr lang="es-ES_tradnl" sz="2000" dirty="0" smtClean="0"/>
          </a:p>
          <a:p>
            <a:pPr marL="285750" indent="-285750">
              <a:buFont typeface="Courier New" panose="02070309020205020404" pitchFamily="49" charset="0"/>
              <a:buChar char="o"/>
            </a:pPr>
            <a:r>
              <a:rPr lang="es-ES_tradnl" sz="2000" dirty="0" err="1" smtClean="0"/>
              <a:t>If</a:t>
            </a:r>
            <a:r>
              <a:rPr lang="es-ES_tradnl" sz="2000" dirty="0" smtClean="0"/>
              <a:t> a </a:t>
            </a:r>
            <a:r>
              <a:rPr lang="es-ES_tradnl" sz="2000" dirty="0" err="1" smtClean="0"/>
              <a:t>clinical</a:t>
            </a:r>
            <a:r>
              <a:rPr lang="es-ES_tradnl" sz="2000" dirty="0" smtClean="0"/>
              <a:t> </a:t>
            </a:r>
            <a:r>
              <a:rPr lang="es-ES_tradnl" sz="2000" dirty="0" err="1" smtClean="0"/>
              <a:t>episody</a:t>
            </a:r>
            <a:r>
              <a:rPr lang="es-ES_tradnl" sz="2000" dirty="0" smtClean="0"/>
              <a:t> has no ‘</a:t>
            </a:r>
            <a:r>
              <a:rPr lang="es-ES_tradnl" sz="2000" dirty="0" err="1" smtClean="0"/>
              <a:t>end_date</a:t>
            </a:r>
            <a:r>
              <a:rPr lang="es-ES_tradnl" sz="2000" dirty="0" smtClean="0"/>
              <a:t>’ </a:t>
            </a:r>
            <a:r>
              <a:rPr lang="es-ES_tradnl" sz="2000" dirty="0" err="1" smtClean="0"/>
              <a:t>because</a:t>
            </a:r>
            <a:r>
              <a:rPr lang="es-ES_tradnl" sz="2000" dirty="0" smtClean="0"/>
              <a:t> </a:t>
            </a:r>
            <a:r>
              <a:rPr lang="es-ES_tradnl" sz="2000" dirty="0" err="1" smtClean="0"/>
              <a:t>the</a:t>
            </a:r>
            <a:r>
              <a:rPr lang="es-ES_tradnl" sz="2000" dirty="0" smtClean="0"/>
              <a:t> </a:t>
            </a:r>
            <a:r>
              <a:rPr lang="es-ES_tradnl" sz="2000" dirty="0" err="1" smtClean="0"/>
              <a:t>episody</a:t>
            </a:r>
            <a:r>
              <a:rPr lang="es-ES_tradnl" sz="2000" dirty="0" smtClean="0"/>
              <a:t> has </a:t>
            </a:r>
            <a:r>
              <a:rPr lang="es-ES_tradnl" sz="2000" dirty="0" err="1" smtClean="0"/>
              <a:t>not</a:t>
            </a:r>
            <a:r>
              <a:rPr lang="es-ES_tradnl" sz="2000" dirty="0" smtClean="0"/>
              <a:t> </a:t>
            </a:r>
            <a:r>
              <a:rPr lang="es-ES_tradnl" sz="2000" dirty="0" err="1" smtClean="0"/>
              <a:t>been</a:t>
            </a:r>
            <a:r>
              <a:rPr lang="es-ES_tradnl" sz="2000" dirty="0" smtClean="0"/>
              <a:t> </a:t>
            </a:r>
            <a:r>
              <a:rPr lang="es-ES_tradnl" sz="2000" dirty="0" err="1" smtClean="0"/>
              <a:t>closed</a:t>
            </a:r>
            <a:r>
              <a:rPr lang="es-ES_tradnl" sz="2000" dirty="0" smtClean="0"/>
              <a:t>, </a:t>
            </a:r>
            <a:r>
              <a:rPr lang="es-ES" sz="2000" dirty="0" err="1" smtClean="0"/>
              <a:t>leave</a:t>
            </a:r>
            <a:r>
              <a:rPr lang="es-ES" sz="2000" dirty="0" smtClean="0"/>
              <a:t> </a:t>
            </a:r>
            <a:r>
              <a:rPr lang="es-ES" sz="2000" dirty="0" err="1" smtClean="0"/>
              <a:t>the</a:t>
            </a:r>
            <a:r>
              <a:rPr lang="es-ES" sz="2000" dirty="0" smtClean="0"/>
              <a:t> </a:t>
            </a:r>
            <a:r>
              <a:rPr lang="es-ES" sz="2000" dirty="0" err="1" smtClean="0"/>
              <a:t>field</a:t>
            </a:r>
            <a:r>
              <a:rPr lang="es-ES" sz="2000" dirty="0" smtClean="0"/>
              <a:t> </a:t>
            </a:r>
            <a:r>
              <a:rPr lang="es-ES" sz="2000" dirty="0" err="1" smtClean="0"/>
              <a:t>empty</a:t>
            </a:r>
            <a:endParaRPr lang="es-ES" sz="2000" dirty="0" smtClean="0"/>
          </a:p>
          <a:p>
            <a:pPr marL="285750" indent="-285750">
              <a:buFont typeface="Courier New" panose="02070309020205020404" pitchFamily="49" charset="0"/>
              <a:buChar char="o"/>
            </a:pPr>
            <a:r>
              <a:rPr lang="es-ES_tradnl" sz="2000" dirty="0"/>
              <a:t>In </a:t>
            </a:r>
            <a:r>
              <a:rPr lang="es-ES_tradnl" sz="2000" dirty="0" err="1"/>
              <a:t>categorical</a:t>
            </a:r>
            <a:r>
              <a:rPr lang="es-ES_tradnl" sz="2000" dirty="0"/>
              <a:t> variables, </a:t>
            </a:r>
            <a:r>
              <a:rPr lang="es-ES_tradnl" sz="2000" dirty="0" err="1" smtClean="0"/>
              <a:t>leave</a:t>
            </a:r>
            <a:r>
              <a:rPr lang="es-ES_tradnl" sz="2000" dirty="0" smtClean="0"/>
              <a:t> </a:t>
            </a:r>
            <a:r>
              <a:rPr lang="es-ES_tradnl" sz="2000" dirty="0" err="1" smtClean="0"/>
              <a:t>empty</a:t>
            </a:r>
            <a:r>
              <a:rPr lang="es-ES_tradnl" sz="2000" dirty="0" smtClean="0"/>
              <a:t> </a:t>
            </a:r>
            <a:r>
              <a:rPr lang="es-ES_tradnl" sz="2000" dirty="0" err="1" smtClean="0"/>
              <a:t>if</a:t>
            </a:r>
            <a:r>
              <a:rPr lang="es-ES_tradnl" sz="2000" dirty="0" smtClean="0"/>
              <a:t> </a:t>
            </a:r>
            <a:r>
              <a:rPr lang="es-ES_tradnl" sz="2000" dirty="0" err="1" smtClean="0"/>
              <a:t>unknown</a:t>
            </a:r>
            <a:r>
              <a:rPr lang="es-ES_tradnl" sz="2000" dirty="0" smtClean="0"/>
              <a:t>. </a:t>
            </a:r>
          </a:p>
          <a:p>
            <a:pPr marL="285750" indent="-285750">
              <a:buFont typeface="Courier New" panose="02070309020205020404" pitchFamily="49" charset="0"/>
              <a:buChar char="o"/>
            </a:pPr>
            <a:r>
              <a:rPr lang="es-ES_tradnl" sz="2000" dirty="0" err="1" smtClean="0"/>
              <a:t>Most</a:t>
            </a:r>
            <a:r>
              <a:rPr lang="es-ES_tradnl" sz="2000" dirty="0" smtClean="0"/>
              <a:t> </a:t>
            </a:r>
            <a:r>
              <a:rPr lang="es-ES_tradnl" sz="2000" dirty="0" err="1" smtClean="0"/>
              <a:t>information</a:t>
            </a:r>
            <a:r>
              <a:rPr lang="es-ES_tradnl" sz="2000" dirty="0" smtClean="0"/>
              <a:t> </a:t>
            </a:r>
            <a:r>
              <a:rPr lang="es-ES_tradnl" sz="2000" dirty="0" err="1" smtClean="0"/>
              <a:t>refers</a:t>
            </a:r>
            <a:r>
              <a:rPr lang="es-ES_tradnl" sz="2000" dirty="0" smtClean="0"/>
              <a:t> to </a:t>
            </a:r>
            <a:r>
              <a:rPr lang="es-ES_tradnl" sz="2000" dirty="0" err="1" smtClean="0"/>
              <a:t>the</a:t>
            </a:r>
            <a:r>
              <a:rPr lang="es-ES_tradnl" sz="2000" dirty="0" smtClean="0"/>
              <a:t> </a:t>
            </a:r>
            <a:r>
              <a:rPr lang="es-ES_tradnl" sz="2000" dirty="0" err="1" smtClean="0"/>
              <a:t>period</a:t>
            </a:r>
            <a:r>
              <a:rPr lang="es-ES_tradnl" sz="2000" dirty="0" smtClean="0"/>
              <a:t> 01/01/2017 to 31/12/2022, </a:t>
            </a:r>
            <a:r>
              <a:rPr lang="es-ES_tradnl" sz="2000" dirty="0" err="1" smtClean="0"/>
              <a:t>but</a:t>
            </a:r>
            <a:r>
              <a:rPr lang="es-ES_tradnl" sz="2000" dirty="0" smtClean="0"/>
              <a:t> </a:t>
            </a:r>
            <a:r>
              <a:rPr lang="es-ES_tradnl" sz="2000" dirty="0" err="1" smtClean="0"/>
              <a:t>there</a:t>
            </a:r>
            <a:r>
              <a:rPr lang="es-ES_tradnl" sz="2000" dirty="0" smtClean="0"/>
              <a:t> are </a:t>
            </a:r>
            <a:r>
              <a:rPr lang="es-ES_tradnl" sz="2000" dirty="0" err="1" smtClean="0"/>
              <a:t>some</a:t>
            </a:r>
            <a:r>
              <a:rPr lang="es-ES_tradnl" sz="2000" dirty="0" smtClean="0"/>
              <a:t> data, </a:t>
            </a:r>
            <a:r>
              <a:rPr lang="es-ES_tradnl" sz="2000" dirty="0" err="1" smtClean="0"/>
              <a:t>such</a:t>
            </a:r>
            <a:r>
              <a:rPr lang="es-ES_tradnl" sz="2000" dirty="0" smtClean="0"/>
              <a:t> as </a:t>
            </a:r>
            <a:r>
              <a:rPr lang="es-ES_tradnl" sz="2000" dirty="0" err="1" smtClean="0"/>
              <a:t>comorbidities</a:t>
            </a:r>
            <a:r>
              <a:rPr lang="es-ES_tradnl" sz="2000" dirty="0" smtClean="0"/>
              <a:t>, </a:t>
            </a:r>
            <a:r>
              <a:rPr lang="es-ES_tradnl" sz="2000" dirty="0" err="1" smtClean="0"/>
              <a:t>that</a:t>
            </a:r>
            <a:r>
              <a:rPr lang="es-ES_tradnl" sz="2000" dirty="0" smtClean="0"/>
              <a:t> </a:t>
            </a:r>
            <a:r>
              <a:rPr lang="es-ES_tradnl" sz="2000" dirty="0" err="1" smtClean="0"/>
              <a:t>may</a:t>
            </a:r>
            <a:r>
              <a:rPr lang="es-ES_tradnl" sz="2000" dirty="0" smtClean="0"/>
              <a:t> </a:t>
            </a:r>
            <a:r>
              <a:rPr lang="es-ES_tradnl" sz="2000" dirty="0" err="1" smtClean="0"/>
              <a:t>have</a:t>
            </a:r>
            <a:r>
              <a:rPr lang="es-ES_tradnl" sz="2000" dirty="0" smtClean="0"/>
              <a:t> date </a:t>
            </a:r>
            <a:r>
              <a:rPr lang="es-ES_tradnl" sz="2000" dirty="0" err="1" smtClean="0"/>
              <a:t>previous</a:t>
            </a:r>
            <a:r>
              <a:rPr lang="es-ES_tradnl" sz="2000" dirty="0" smtClean="0"/>
              <a:t> to </a:t>
            </a:r>
            <a:r>
              <a:rPr lang="es-ES_tradnl" sz="2000" dirty="0" err="1" smtClean="0"/>
              <a:t>this</a:t>
            </a:r>
            <a:r>
              <a:rPr lang="es-ES_tradnl" sz="2000" dirty="0" smtClean="0"/>
              <a:t> </a:t>
            </a:r>
            <a:r>
              <a:rPr lang="es-ES_tradnl" sz="2000" dirty="0" err="1" smtClean="0"/>
              <a:t>period</a:t>
            </a:r>
            <a:endParaRPr lang="es-ES_tradnl" sz="2000" dirty="0" smtClean="0"/>
          </a:p>
          <a:p>
            <a:pPr marL="285750" indent="-285750">
              <a:buFont typeface="Courier New" panose="02070309020205020404" pitchFamily="49" charset="0"/>
              <a:buChar char="o"/>
            </a:pPr>
            <a:r>
              <a:rPr lang="en-US" sz="2000" dirty="0"/>
              <a:t>All codes that appear in the </a:t>
            </a:r>
            <a:r>
              <a:rPr lang="en-US" sz="2000" dirty="0" err="1"/>
              <a:t>Datamodel</a:t>
            </a:r>
            <a:r>
              <a:rPr lang="en-US" sz="2000" dirty="0"/>
              <a:t> represent the less specific code that should be included. However, the extracted code must be as specific as possible. For instance, if in the data model appears  I21, then all codes  I21.x should be included.</a:t>
            </a:r>
            <a:endParaRPr lang="es-ES_tradnl" sz="2000" dirty="0" smtClean="0"/>
          </a:p>
        </p:txBody>
      </p:sp>
    </p:spTree>
    <p:extLst>
      <p:ext uri="{BB962C8B-B14F-4D97-AF65-F5344CB8AC3E}">
        <p14:creationId xmlns:p14="http://schemas.microsoft.com/office/powerpoint/2010/main" val="1153878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a:ln w="22225">
                  <a:solidFill>
                    <a:schemeClr val="accent2"/>
                  </a:solidFill>
                  <a:prstDash val="solid"/>
                </a:ln>
                <a:solidFill>
                  <a:schemeClr val="accent2">
                    <a:lumMod val="40000"/>
                    <a:lumOff val="60000"/>
                  </a:schemeClr>
                </a:solidFill>
                <a:effectLst/>
              </a:rPr>
              <a:t>1 DM_PATIENT</a:t>
            </a:r>
          </a:p>
          <a:p>
            <a:endParaRPr lang="es-ES" dirty="0"/>
          </a:p>
        </p:txBody>
      </p:sp>
      <p:sp>
        <p:nvSpPr>
          <p:cNvPr id="6" name="Rectángulo 5"/>
          <p:cNvSpPr/>
          <p:nvPr/>
        </p:nvSpPr>
        <p:spPr>
          <a:xfrm>
            <a:off x="7111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1</a:t>
            </a:r>
            <a:endParaRPr lang="es-ES" sz="2400" b="1" cap="none" spc="0" dirty="0">
              <a:ln w="22225">
                <a:solidFill>
                  <a:schemeClr val="accent2"/>
                </a:solidFill>
                <a:prstDash val="solid"/>
              </a:ln>
              <a:solidFill>
                <a:schemeClr val="accent2">
                  <a:lumMod val="40000"/>
                  <a:lumOff val="60000"/>
                </a:schemeClr>
              </a:solidFill>
              <a:effectLst/>
            </a:endParaRPr>
          </a:p>
        </p:txBody>
      </p:sp>
      <p:sp>
        <p:nvSpPr>
          <p:cNvPr id="5" name="Rectángulo 4"/>
          <p:cNvSpPr/>
          <p:nvPr/>
        </p:nvSpPr>
        <p:spPr>
          <a:xfrm>
            <a:off x="711176" y="8244408"/>
            <a:ext cx="14761640" cy="923330"/>
          </a:xfrm>
          <a:prstGeom prst="rect">
            <a:avLst/>
          </a:prstGeom>
        </p:spPr>
        <p:txBody>
          <a:bodyPr wrap="square">
            <a:spAutoFit/>
          </a:bodyPr>
          <a:lstStyle/>
          <a:p>
            <a:r>
              <a:rPr lang="es-ES" dirty="0" err="1" smtClean="0">
                <a:solidFill>
                  <a:srgbClr val="000000"/>
                </a:solidFill>
              </a:rPr>
              <a:t>This</a:t>
            </a:r>
            <a:r>
              <a:rPr lang="es-ES" dirty="0" smtClean="0">
                <a:solidFill>
                  <a:srgbClr val="000000"/>
                </a:solidFill>
              </a:rPr>
              <a:t> </a:t>
            </a:r>
            <a:r>
              <a:rPr lang="es-ES" dirty="0" err="1" smtClean="0">
                <a:solidFill>
                  <a:srgbClr val="000000"/>
                </a:solidFill>
              </a:rPr>
              <a:t>table</a:t>
            </a:r>
            <a:r>
              <a:rPr lang="es-ES" dirty="0" smtClean="0">
                <a:solidFill>
                  <a:srgbClr val="000000"/>
                </a:solidFill>
              </a:rPr>
              <a:t> has </a:t>
            </a:r>
            <a:r>
              <a:rPr lang="es-ES" dirty="0" err="1" smtClean="0">
                <a:solidFill>
                  <a:srgbClr val="000000"/>
                </a:solidFill>
              </a:rPr>
              <a:t>one</a:t>
            </a:r>
            <a:r>
              <a:rPr lang="es-ES" dirty="0" smtClean="0">
                <a:solidFill>
                  <a:srgbClr val="000000"/>
                </a:solidFill>
              </a:rPr>
              <a:t> </a:t>
            </a:r>
            <a:r>
              <a:rPr lang="es-ES" dirty="0" err="1" smtClean="0">
                <a:solidFill>
                  <a:srgbClr val="000000"/>
                </a:solidFill>
              </a:rPr>
              <a:t>row</a:t>
            </a:r>
            <a:r>
              <a:rPr lang="es-ES" dirty="0" smtClean="0">
                <a:solidFill>
                  <a:srgbClr val="000000"/>
                </a:solidFill>
              </a:rPr>
              <a:t> per </a:t>
            </a:r>
            <a:r>
              <a:rPr lang="es-ES" dirty="0" err="1" smtClean="0">
                <a:solidFill>
                  <a:srgbClr val="000000"/>
                </a:solidFill>
              </a:rPr>
              <a:t>patient</a:t>
            </a:r>
            <a:r>
              <a:rPr lang="es-ES" dirty="0" smtClean="0">
                <a:solidFill>
                  <a:srgbClr val="000000"/>
                </a:solidFill>
              </a:rPr>
              <a:t>. </a:t>
            </a:r>
            <a:r>
              <a:rPr lang="es-ES" dirty="0" err="1" smtClean="0">
                <a:solidFill>
                  <a:srgbClr val="000000"/>
                </a:solidFill>
              </a:rPr>
              <a:t>The</a:t>
            </a:r>
            <a:r>
              <a:rPr lang="es-ES" dirty="0" smtClean="0">
                <a:solidFill>
                  <a:srgbClr val="000000"/>
                </a:solidFill>
              </a:rPr>
              <a:t> </a:t>
            </a:r>
            <a:r>
              <a:rPr lang="es-ES" dirty="0" err="1" smtClean="0">
                <a:solidFill>
                  <a:srgbClr val="000000"/>
                </a:solidFill>
              </a:rPr>
              <a:t>rest</a:t>
            </a:r>
            <a:r>
              <a:rPr lang="es-ES" dirty="0" smtClean="0">
                <a:solidFill>
                  <a:srgbClr val="000000"/>
                </a:solidFill>
              </a:rPr>
              <a:t> of </a:t>
            </a:r>
            <a:r>
              <a:rPr lang="es-ES" dirty="0" err="1" smtClean="0">
                <a:solidFill>
                  <a:srgbClr val="000000"/>
                </a:solidFill>
              </a:rPr>
              <a:t>the</a:t>
            </a:r>
            <a:r>
              <a:rPr lang="es-ES" dirty="0" smtClean="0">
                <a:solidFill>
                  <a:srgbClr val="000000"/>
                </a:solidFill>
              </a:rPr>
              <a:t> </a:t>
            </a:r>
            <a:r>
              <a:rPr lang="es-ES" dirty="0" err="1" smtClean="0">
                <a:solidFill>
                  <a:srgbClr val="000000"/>
                </a:solidFill>
              </a:rPr>
              <a:t>tables</a:t>
            </a:r>
            <a:r>
              <a:rPr lang="es-ES" dirty="0" smtClean="0">
                <a:solidFill>
                  <a:srgbClr val="000000"/>
                </a:solidFill>
              </a:rPr>
              <a:t> </a:t>
            </a:r>
            <a:r>
              <a:rPr lang="es-ES" dirty="0" err="1" smtClean="0">
                <a:solidFill>
                  <a:srgbClr val="000000"/>
                </a:solidFill>
              </a:rPr>
              <a:t>may</a:t>
            </a:r>
            <a:r>
              <a:rPr lang="es-ES" dirty="0" smtClean="0">
                <a:solidFill>
                  <a:srgbClr val="000000"/>
                </a:solidFill>
              </a:rPr>
              <a:t> </a:t>
            </a:r>
            <a:r>
              <a:rPr lang="es-ES" dirty="0" err="1" smtClean="0">
                <a:solidFill>
                  <a:srgbClr val="000000"/>
                </a:solidFill>
              </a:rPr>
              <a:t>have</a:t>
            </a:r>
            <a:r>
              <a:rPr lang="es-ES" dirty="0" smtClean="0">
                <a:solidFill>
                  <a:srgbClr val="000000"/>
                </a:solidFill>
              </a:rPr>
              <a:t> more </a:t>
            </a:r>
            <a:r>
              <a:rPr lang="es-ES" dirty="0" err="1" smtClean="0">
                <a:solidFill>
                  <a:srgbClr val="000000"/>
                </a:solidFill>
              </a:rPr>
              <a:t>than</a:t>
            </a:r>
            <a:r>
              <a:rPr lang="es-ES" dirty="0" smtClean="0">
                <a:solidFill>
                  <a:srgbClr val="000000"/>
                </a:solidFill>
              </a:rPr>
              <a:t> </a:t>
            </a:r>
            <a:r>
              <a:rPr lang="es-ES" dirty="0" err="1" smtClean="0">
                <a:solidFill>
                  <a:srgbClr val="000000"/>
                </a:solidFill>
              </a:rPr>
              <a:t>one</a:t>
            </a:r>
            <a:r>
              <a:rPr lang="es-ES" dirty="0" smtClean="0">
                <a:solidFill>
                  <a:srgbClr val="000000"/>
                </a:solidFill>
              </a:rPr>
              <a:t> </a:t>
            </a:r>
            <a:r>
              <a:rPr lang="es-ES" dirty="0" err="1" smtClean="0">
                <a:solidFill>
                  <a:srgbClr val="000000"/>
                </a:solidFill>
              </a:rPr>
              <a:t>row</a:t>
            </a:r>
            <a:r>
              <a:rPr lang="es-ES" dirty="0" smtClean="0">
                <a:solidFill>
                  <a:srgbClr val="000000"/>
                </a:solidFill>
              </a:rPr>
              <a:t> per </a:t>
            </a:r>
            <a:r>
              <a:rPr lang="es-ES" dirty="0" err="1" smtClean="0">
                <a:solidFill>
                  <a:srgbClr val="000000"/>
                </a:solidFill>
              </a:rPr>
              <a:t>patient</a:t>
            </a:r>
            <a:endParaRPr lang="es-ES" dirty="0" smtClean="0">
              <a:solidFill>
                <a:srgbClr val="000000"/>
              </a:solidFill>
            </a:endParaRPr>
          </a:p>
          <a:p>
            <a:r>
              <a:rPr lang="es-ES_tradnl" dirty="0" smtClean="0">
                <a:solidFill>
                  <a:srgbClr val="000000"/>
                </a:solidFill>
              </a:rPr>
              <a:t>(*) </a:t>
            </a:r>
            <a:r>
              <a:rPr lang="es-ES_tradnl" dirty="0" err="1" smtClean="0">
                <a:solidFill>
                  <a:srgbClr val="000000"/>
                </a:solidFill>
              </a:rPr>
              <a:t>For</a:t>
            </a:r>
            <a:r>
              <a:rPr lang="es-ES_tradnl" dirty="0" smtClean="0">
                <a:solidFill>
                  <a:srgbClr val="000000"/>
                </a:solidFill>
              </a:rPr>
              <a:t> data </a:t>
            </a:r>
            <a:r>
              <a:rPr lang="es-ES_tradnl" dirty="0" err="1" smtClean="0">
                <a:solidFill>
                  <a:srgbClr val="000000"/>
                </a:solidFill>
              </a:rPr>
              <a:t>model</a:t>
            </a:r>
            <a:r>
              <a:rPr lang="es-ES_tradnl" dirty="0" smtClean="0">
                <a:solidFill>
                  <a:srgbClr val="000000"/>
                </a:solidFill>
              </a:rPr>
              <a:t> </a:t>
            </a:r>
            <a:r>
              <a:rPr lang="es-ES_tradnl" dirty="0" err="1" smtClean="0">
                <a:solidFill>
                  <a:srgbClr val="000000"/>
                </a:solidFill>
              </a:rPr>
              <a:t>specifications</a:t>
            </a:r>
            <a:r>
              <a:rPr lang="es-ES_tradnl" dirty="0" smtClean="0">
                <a:solidFill>
                  <a:srgbClr val="000000"/>
                </a:solidFill>
              </a:rPr>
              <a:t>, </a:t>
            </a:r>
            <a:r>
              <a:rPr lang="es-ES_tradnl" dirty="0" err="1" smtClean="0">
                <a:solidFill>
                  <a:srgbClr val="000000"/>
                </a:solidFill>
              </a:rPr>
              <a:t>avg_income</a:t>
            </a:r>
            <a:r>
              <a:rPr lang="es-ES_tradnl" dirty="0" smtClean="0">
                <a:solidFill>
                  <a:srgbClr val="000000"/>
                </a:solidFill>
              </a:rPr>
              <a:t> </a:t>
            </a:r>
            <a:r>
              <a:rPr lang="es-ES_tradnl" dirty="0" err="1" smtClean="0">
                <a:solidFill>
                  <a:srgbClr val="000000"/>
                </a:solidFill>
              </a:rPr>
              <a:t>only</a:t>
            </a:r>
            <a:r>
              <a:rPr lang="es-ES_tradnl" dirty="0" smtClean="0">
                <a:solidFill>
                  <a:srgbClr val="000000"/>
                </a:solidFill>
              </a:rPr>
              <a:t> </a:t>
            </a:r>
            <a:r>
              <a:rPr lang="es-ES_tradnl" dirty="0" err="1" smtClean="0">
                <a:solidFill>
                  <a:srgbClr val="000000"/>
                </a:solidFill>
              </a:rPr>
              <a:t>needs</a:t>
            </a:r>
            <a:r>
              <a:rPr lang="es-ES_tradnl" dirty="0" smtClean="0">
                <a:solidFill>
                  <a:srgbClr val="000000"/>
                </a:solidFill>
              </a:rPr>
              <a:t>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average</a:t>
            </a:r>
            <a:r>
              <a:rPr lang="es-ES_tradnl" dirty="0" smtClean="0">
                <a:solidFill>
                  <a:srgbClr val="000000"/>
                </a:solidFill>
              </a:rPr>
              <a:t> </a:t>
            </a:r>
            <a:r>
              <a:rPr lang="es-ES_tradnl" dirty="0" err="1" smtClean="0">
                <a:solidFill>
                  <a:srgbClr val="000000"/>
                </a:solidFill>
              </a:rPr>
              <a:t>income</a:t>
            </a:r>
            <a:r>
              <a:rPr lang="es-ES_tradnl" dirty="0" smtClean="0">
                <a:solidFill>
                  <a:srgbClr val="000000"/>
                </a:solidFill>
              </a:rPr>
              <a:t> of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census</a:t>
            </a:r>
            <a:r>
              <a:rPr lang="es-ES_tradnl" dirty="0" smtClean="0">
                <a:solidFill>
                  <a:srgbClr val="000000"/>
                </a:solidFill>
              </a:rPr>
              <a:t> </a:t>
            </a:r>
            <a:r>
              <a:rPr lang="es-ES_tradnl" dirty="0" err="1" smtClean="0">
                <a:solidFill>
                  <a:srgbClr val="000000"/>
                </a:solidFill>
              </a:rPr>
              <a:t>tract</a:t>
            </a:r>
            <a:r>
              <a:rPr lang="es-ES_tradnl" dirty="0" smtClean="0">
                <a:solidFill>
                  <a:srgbClr val="000000"/>
                </a:solidFill>
              </a:rPr>
              <a:t> (</a:t>
            </a:r>
            <a:r>
              <a:rPr lang="es-ES_tradnl" dirty="0" err="1" smtClean="0">
                <a:solidFill>
                  <a:srgbClr val="000000"/>
                </a:solidFill>
              </a:rPr>
              <a:t>not</a:t>
            </a:r>
            <a:r>
              <a:rPr lang="es-ES_tradnl" dirty="0" smtClean="0">
                <a:solidFill>
                  <a:srgbClr val="000000"/>
                </a:solidFill>
              </a:rPr>
              <a:t>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census</a:t>
            </a:r>
            <a:r>
              <a:rPr lang="es-ES_tradnl" dirty="0" smtClean="0">
                <a:solidFill>
                  <a:srgbClr val="000000"/>
                </a:solidFill>
              </a:rPr>
              <a:t> </a:t>
            </a:r>
            <a:r>
              <a:rPr lang="es-ES_tradnl" dirty="0" err="1" smtClean="0">
                <a:solidFill>
                  <a:srgbClr val="000000"/>
                </a:solidFill>
              </a:rPr>
              <a:t>tract</a:t>
            </a:r>
            <a:r>
              <a:rPr lang="es-ES_tradnl" dirty="0" smtClean="0">
                <a:solidFill>
                  <a:srgbClr val="000000"/>
                </a:solidFill>
              </a:rPr>
              <a:t>). </a:t>
            </a:r>
            <a:r>
              <a:rPr lang="es-ES_tradnl" dirty="0" err="1" smtClean="0">
                <a:solidFill>
                  <a:srgbClr val="000000"/>
                </a:solidFill>
              </a:rPr>
              <a:t>But</a:t>
            </a:r>
            <a:r>
              <a:rPr lang="es-ES_tradnl" dirty="0" smtClean="0">
                <a:solidFill>
                  <a:srgbClr val="000000"/>
                </a:solidFill>
              </a:rPr>
              <a:t> </a:t>
            </a:r>
            <a:r>
              <a:rPr lang="es-ES_tradnl" dirty="0" err="1" smtClean="0">
                <a:solidFill>
                  <a:srgbClr val="000000"/>
                </a:solidFill>
              </a:rPr>
              <a:t>for</a:t>
            </a:r>
            <a:r>
              <a:rPr lang="es-ES_tradnl" dirty="0" smtClean="0">
                <a:solidFill>
                  <a:srgbClr val="000000"/>
                </a:solidFill>
              </a:rPr>
              <a:t> data </a:t>
            </a:r>
            <a:r>
              <a:rPr lang="es-ES_tradnl" dirty="0" err="1" smtClean="0">
                <a:solidFill>
                  <a:srgbClr val="000000"/>
                </a:solidFill>
              </a:rPr>
              <a:t>request</a:t>
            </a:r>
            <a:r>
              <a:rPr lang="es-ES_tradnl" dirty="0" smtClean="0">
                <a:solidFill>
                  <a:srgbClr val="000000"/>
                </a:solidFill>
              </a:rPr>
              <a:t>,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census</a:t>
            </a:r>
            <a:r>
              <a:rPr lang="es-ES_tradnl" dirty="0" smtClean="0">
                <a:solidFill>
                  <a:srgbClr val="000000"/>
                </a:solidFill>
              </a:rPr>
              <a:t> </a:t>
            </a:r>
            <a:r>
              <a:rPr lang="es-ES_tradnl" dirty="0" err="1" smtClean="0">
                <a:solidFill>
                  <a:srgbClr val="000000"/>
                </a:solidFill>
              </a:rPr>
              <a:t>tract</a:t>
            </a:r>
            <a:r>
              <a:rPr lang="es-ES_tradnl" dirty="0" smtClean="0">
                <a:solidFill>
                  <a:srgbClr val="000000"/>
                </a:solidFill>
              </a:rPr>
              <a:t>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patient</a:t>
            </a:r>
            <a:r>
              <a:rPr lang="es-ES_tradnl" dirty="0" smtClean="0">
                <a:solidFill>
                  <a:srgbClr val="000000"/>
                </a:solidFill>
              </a:rPr>
              <a:t> </a:t>
            </a:r>
            <a:r>
              <a:rPr lang="es-ES_tradnl" dirty="0" err="1" smtClean="0">
                <a:solidFill>
                  <a:srgbClr val="000000"/>
                </a:solidFill>
              </a:rPr>
              <a:t>belongs</a:t>
            </a:r>
            <a:r>
              <a:rPr lang="es-ES_tradnl" dirty="0" smtClean="0">
                <a:solidFill>
                  <a:srgbClr val="000000"/>
                </a:solidFill>
              </a:rPr>
              <a:t> to </a:t>
            </a:r>
            <a:r>
              <a:rPr lang="es-ES_tradnl" dirty="0" err="1" smtClean="0">
                <a:solidFill>
                  <a:srgbClr val="000000"/>
                </a:solidFill>
              </a:rPr>
              <a:t>may</a:t>
            </a:r>
            <a:r>
              <a:rPr lang="es-ES_tradnl" dirty="0" smtClean="0">
                <a:solidFill>
                  <a:srgbClr val="000000"/>
                </a:solidFill>
              </a:rPr>
              <a:t> be </a:t>
            </a:r>
            <a:r>
              <a:rPr lang="es-ES_tradnl" dirty="0" err="1" smtClean="0">
                <a:solidFill>
                  <a:srgbClr val="000000"/>
                </a:solidFill>
              </a:rPr>
              <a:t>required</a:t>
            </a:r>
            <a:r>
              <a:rPr lang="es-ES_tradnl" dirty="0" smtClean="0">
                <a:solidFill>
                  <a:srgbClr val="000000"/>
                </a:solidFill>
              </a:rPr>
              <a:t>, in </a:t>
            </a:r>
            <a:r>
              <a:rPr lang="es-ES_tradnl" dirty="0" err="1" smtClean="0">
                <a:solidFill>
                  <a:srgbClr val="000000"/>
                </a:solidFill>
              </a:rPr>
              <a:t>order</a:t>
            </a:r>
            <a:r>
              <a:rPr lang="es-ES_tradnl" dirty="0" smtClean="0">
                <a:solidFill>
                  <a:srgbClr val="000000"/>
                </a:solidFill>
              </a:rPr>
              <a:t> to </a:t>
            </a:r>
            <a:r>
              <a:rPr lang="es-ES_tradnl" dirty="0" err="1" smtClean="0">
                <a:solidFill>
                  <a:srgbClr val="000000"/>
                </a:solidFill>
              </a:rPr>
              <a:t>assign</a:t>
            </a:r>
            <a:r>
              <a:rPr lang="es-ES_tradnl" dirty="0" smtClean="0">
                <a:solidFill>
                  <a:srgbClr val="000000"/>
                </a:solidFill>
              </a:rPr>
              <a:t> </a:t>
            </a:r>
            <a:r>
              <a:rPr lang="es-ES_tradnl" dirty="0" err="1" smtClean="0">
                <a:solidFill>
                  <a:srgbClr val="000000"/>
                </a:solidFill>
              </a:rPr>
              <a:t>the</a:t>
            </a:r>
            <a:r>
              <a:rPr lang="es-ES_tradnl" dirty="0" smtClean="0">
                <a:solidFill>
                  <a:srgbClr val="000000"/>
                </a:solidFill>
              </a:rPr>
              <a:t> </a:t>
            </a:r>
            <a:r>
              <a:rPr lang="es-ES_tradnl" dirty="0" err="1" smtClean="0">
                <a:solidFill>
                  <a:srgbClr val="000000"/>
                </a:solidFill>
              </a:rPr>
              <a:t>average</a:t>
            </a:r>
            <a:r>
              <a:rPr lang="es-ES_tradnl" dirty="0" smtClean="0">
                <a:solidFill>
                  <a:srgbClr val="000000"/>
                </a:solidFill>
              </a:rPr>
              <a:t> </a:t>
            </a:r>
            <a:r>
              <a:rPr lang="es-ES_tradnl" dirty="0" err="1" smtClean="0">
                <a:solidFill>
                  <a:srgbClr val="000000"/>
                </a:solidFill>
              </a:rPr>
              <a:t>income</a:t>
            </a:r>
            <a:r>
              <a:rPr lang="es-ES_tradnl" dirty="0" smtClean="0">
                <a:solidFill>
                  <a:srgbClr val="000000"/>
                </a:solidFill>
              </a:rPr>
              <a:t> of </a:t>
            </a:r>
            <a:r>
              <a:rPr lang="es-ES_tradnl" dirty="0" err="1" smtClean="0">
                <a:solidFill>
                  <a:srgbClr val="000000"/>
                </a:solidFill>
              </a:rPr>
              <a:t>that</a:t>
            </a:r>
            <a:r>
              <a:rPr lang="es-ES_tradnl" dirty="0" smtClean="0">
                <a:solidFill>
                  <a:srgbClr val="000000"/>
                </a:solidFill>
              </a:rPr>
              <a:t> </a:t>
            </a:r>
            <a:r>
              <a:rPr lang="es-ES_tradnl" dirty="0" err="1" smtClean="0">
                <a:solidFill>
                  <a:srgbClr val="000000"/>
                </a:solidFill>
              </a:rPr>
              <a:t>census</a:t>
            </a:r>
            <a:r>
              <a:rPr lang="es-ES_tradnl" dirty="0" smtClean="0">
                <a:solidFill>
                  <a:srgbClr val="000000"/>
                </a:solidFill>
              </a:rPr>
              <a:t> </a:t>
            </a:r>
            <a:r>
              <a:rPr lang="es-ES_tradnl" dirty="0" err="1" smtClean="0">
                <a:solidFill>
                  <a:srgbClr val="000000"/>
                </a:solidFill>
              </a:rPr>
              <a:t>tract</a:t>
            </a:r>
            <a:r>
              <a:rPr lang="es-ES_tradnl" dirty="0" smtClean="0">
                <a:solidFill>
                  <a:srgbClr val="000000"/>
                </a:solidFill>
              </a:rPr>
              <a:t> to </a:t>
            </a:r>
            <a:r>
              <a:rPr lang="es-ES_tradnl" dirty="0" err="1" smtClean="0">
                <a:solidFill>
                  <a:srgbClr val="000000"/>
                </a:solidFill>
              </a:rPr>
              <a:t>each</a:t>
            </a:r>
            <a:r>
              <a:rPr lang="es-ES_tradnl" dirty="0" smtClean="0">
                <a:solidFill>
                  <a:srgbClr val="000000"/>
                </a:solidFill>
              </a:rPr>
              <a:t> </a:t>
            </a:r>
            <a:r>
              <a:rPr lang="es-ES_tradnl" dirty="0" err="1" smtClean="0">
                <a:solidFill>
                  <a:srgbClr val="000000"/>
                </a:solidFill>
              </a:rPr>
              <a:t>patient</a:t>
            </a:r>
            <a:endParaRPr lang="es-ES" dirty="0"/>
          </a:p>
        </p:txBody>
      </p:sp>
      <p:graphicFrame>
        <p:nvGraphicFramePr>
          <p:cNvPr id="8" name="Tabla 7"/>
          <p:cNvGraphicFramePr>
            <a:graphicFrameLocks noGrp="1"/>
          </p:cNvGraphicFramePr>
          <p:nvPr>
            <p:extLst>
              <p:ext uri="{D42A27DB-BD31-4B8C-83A1-F6EECF244321}">
                <p14:modId xmlns:p14="http://schemas.microsoft.com/office/powerpoint/2010/main" val="515115523"/>
              </p:ext>
            </p:extLst>
          </p:nvPr>
        </p:nvGraphicFramePr>
        <p:xfrm>
          <a:off x="1071216" y="1622160"/>
          <a:ext cx="14418163" cy="5904850"/>
        </p:xfrm>
        <a:graphic>
          <a:graphicData uri="http://schemas.openxmlformats.org/drawingml/2006/table">
            <a:tbl>
              <a:tblPr>
                <a:tableStyleId>{5C22544A-7EE6-4342-B048-85BDC9FD1C3A}</a:tableStyleId>
              </a:tblPr>
              <a:tblGrid>
                <a:gridCol w="389608">
                  <a:extLst>
                    <a:ext uri="{9D8B030D-6E8A-4147-A177-3AD203B41FA5}">
                      <a16:colId xmlns:a16="http://schemas.microsoft.com/office/drawing/2014/main" val="3559466606"/>
                    </a:ext>
                  </a:extLst>
                </a:gridCol>
                <a:gridCol w="906536">
                  <a:extLst>
                    <a:ext uri="{9D8B030D-6E8A-4147-A177-3AD203B41FA5}">
                      <a16:colId xmlns:a16="http://schemas.microsoft.com/office/drawing/2014/main" val="4075566136"/>
                    </a:ext>
                  </a:extLst>
                </a:gridCol>
                <a:gridCol w="3351943">
                  <a:extLst>
                    <a:ext uri="{9D8B030D-6E8A-4147-A177-3AD203B41FA5}">
                      <a16:colId xmlns:a16="http://schemas.microsoft.com/office/drawing/2014/main" val="2030812602"/>
                    </a:ext>
                  </a:extLst>
                </a:gridCol>
                <a:gridCol w="573461">
                  <a:extLst>
                    <a:ext uri="{9D8B030D-6E8A-4147-A177-3AD203B41FA5}">
                      <a16:colId xmlns:a16="http://schemas.microsoft.com/office/drawing/2014/main" val="2835613864"/>
                    </a:ext>
                  </a:extLst>
                </a:gridCol>
                <a:gridCol w="597356">
                  <a:extLst>
                    <a:ext uri="{9D8B030D-6E8A-4147-A177-3AD203B41FA5}">
                      <a16:colId xmlns:a16="http://schemas.microsoft.com/office/drawing/2014/main" val="4203417737"/>
                    </a:ext>
                  </a:extLst>
                </a:gridCol>
                <a:gridCol w="637179">
                  <a:extLst>
                    <a:ext uri="{9D8B030D-6E8A-4147-A177-3AD203B41FA5}">
                      <a16:colId xmlns:a16="http://schemas.microsoft.com/office/drawing/2014/main" val="1582286810"/>
                    </a:ext>
                  </a:extLst>
                </a:gridCol>
                <a:gridCol w="168653">
                  <a:extLst>
                    <a:ext uri="{9D8B030D-6E8A-4147-A177-3AD203B41FA5}">
                      <a16:colId xmlns:a16="http://schemas.microsoft.com/office/drawing/2014/main" val="901631507"/>
                    </a:ext>
                  </a:extLst>
                </a:gridCol>
                <a:gridCol w="898621">
                  <a:extLst>
                    <a:ext uri="{9D8B030D-6E8A-4147-A177-3AD203B41FA5}">
                      <a16:colId xmlns:a16="http://schemas.microsoft.com/office/drawing/2014/main" val="2662329292"/>
                    </a:ext>
                  </a:extLst>
                </a:gridCol>
                <a:gridCol w="2827481">
                  <a:extLst>
                    <a:ext uri="{9D8B030D-6E8A-4147-A177-3AD203B41FA5}">
                      <a16:colId xmlns:a16="http://schemas.microsoft.com/office/drawing/2014/main" val="3058654852"/>
                    </a:ext>
                  </a:extLst>
                </a:gridCol>
                <a:gridCol w="1098434">
                  <a:extLst>
                    <a:ext uri="{9D8B030D-6E8A-4147-A177-3AD203B41FA5}">
                      <a16:colId xmlns:a16="http://schemas.microsoft.com/office/drawing/2014/main" val="4242987729"/>
                    </a:ext>
                  </a:extLst>
                </a:gridCol>
                <a:gridCol w="2968891">
                  <a:extLst>
                    <a:ext uri="{9D8B030D-6E8A-4147-A177-3AD203B41FA5}">
                      <a16:colId xmlns:a16="http://schemas.microsoft.com/office/drawing/2014/main" val="791299454"/>
                    </a:ext>
                  </a:extLst>
                </a:gridCol>
              </a:tblGrid>
              <a:tr h="379708">
                <a:tc>
                  <a:txBody>
                    <a:bodyPr/>
                    <a:lstStyle/>
                    <a:p>
                      <a:pPr algn="l" fontAlgn="b"/>
                      <a:r>
                        <a:rPr lang="es-ES" sz="1000" u="none" strike="noStrike" dirty="0" err="1">
                          <a:effectLst/>
                        </a:rPr>
                        <a:t>entity</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variable_label</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variable_description</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encoding</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variable_format</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variable_type</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units</a:t>
                      </a:r>
                      <a:endParaRPr lang="es-ES" sz="1000" b="1"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requirement_level</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variable_validation_rules</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transformations_at_origin</a:t>
                      </a:r>
                      <a:endParaRPr lang="es-ES" sz="1000" b="1"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observations</a:t>
                      </a:r>
                      <a:endParaRPr lang="es-ES" sz="1000" b="1"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38331800"/>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patient_id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Pseudonymized</a:t>
                      </a:r>
                      <a:r>
                        <a:rPr lang="es-ES" sz="1000" u="none" strike="noStrike" dirty="0">
                          <a:effectLst/>
                        </a:rPr>
                        <a:t> </a:t>
                      </a:r>
                      <a:r>
                        <a:rPr lang="es-ES" sz="1000" u="none" strike="noStrike" dirty="0" err="1">
                          <a:effectLst/>
                        </a:rPr>
                        <a:t>unique</a:t>
                      </a:r>
                      <a:r>
                        <a:rPr lang="es-ES" sz="1000" u="none" strike="noStrike" dirty="0">
                          <a:effectLst/>
                        </a:rPr>
                        <a:t> </a:t>
                      </a:r>
                      <a:r>
                        <a:rPr lang="es-ES" sz="1000" u="none" strike="noStrike" dirty="0" err="1">
                          <a:effectLst/>
                        </a:rPr>
                        <a:t>patient</a:t>
                      </a:r>
                      <a:r>
                        <a:rPr lang="es-ES" sz="1000" u="none" strike="noStrike" dirty="0">
                          <a:effectLst/>
                        </a:rPr>
                        <a:t> </a:t>
                      </a:r>
                      <a:r>
                        <a:rPr lang="es-ES" sz="1000" u="none" strike="noStrike" dirty="0" err="1">
                          <a:effectLst/>
                        </a:rPr>
                        <a:t>identifier</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utf-8</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required</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523792479"/>
                  </a:ext>
                </a:extLst>
              </a:tr>
              <a:tr h="25572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area_id</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err="1">
                          <a:effectLst/>
                        </a:rPr>
                        <a:t>Pseudonymized</a:t>
                      </a:r>
                      <a:r>
                        <a:rPr lang="en-US" sz="1000" u="none" strike="noStrike" dirty="0">
                          <a:effectLst/>
                        </a:rPr>
                        <a:t> area (basic health zone) to which the patient belongs</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dirty="0">
                          <a:effectLst/>
                        </a:rPr>
                        <a:t>Format XXNNN, being XX the letters for each community (NA, AR, CA, VA, PV) and NNN the consecutive numbers</a:t>
                      </a:r>
                      <a:endParaRPr lang="en-US" sz="1000" b="0" i="0" u="none" strike="noStrike" dirty="0">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rtl="0" fontAlgn="b"/>
                      <a:r>
                        <a:rPr lang="es-ES" sz="1000" u="none" strike="noStrike" dirty="0" err="1">
                          <a:effectLst/>
                        </a:rPr>
                        <a:t>Last</a:t>
                      </a:r>
                      <a:r>
                        <a:rPr lang="es-ES" sz="1000" u="none" strike="noStrike" dirty="0">
                          <a:effectLst/>
                        </a:rPr>
                        <a:t> </a:t>
                      </a:r>
                      <a:r>
                        <a:rPr lang="es-ES" sz="1000" u="none" strike="noStrike" dirty="0" err="1">
                          <a:effectLst/>
                        </a:rPr>
                        <a:t>information</a:t>
                      </a:r>
                      <a:r>
                        <a:rPr lang="es-ES" sz="1000" u="none" strike="noStrike" dirty="0">
                          <a:effectLst/>
                        </a:rPr>
                        <a:t> </a:t>
                      </a:r>
                      <a:r>
                        <a:rPr lang="es-ES" sz="1000" u="none" strike="noStrike" dirty="0" err="1">
                          <a:effectLst/>
                        </a:rPr>
                        <a:t>before</a:t>
                      </a:r>
                      <a:r>
                        <a:rPr lang="es-ES" sz="1000" u="none" strike="noStrike" dirty="0">
                          <a:effectLst/>
                        </a:rPr>
                        <a:t> </a:t>
                      </a:r>
                      <a:r>
                        <a:rPr lang="es-ES" sz="1000" u="none" strike="noStrike" dirty="0" smtClean="0">
                          <a:effectLst/>
                        </a:rPr>
                        <a:t>2017-01-01 </a:t>
                      </a:r>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4204780221"/>
                  </a:ext>
                </a:extLst>
              </a:tr>
              <a:tr h="379708">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health_profesional_id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Pseudonymized health profesional to which the patient is assigned</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dirty="0">
                          <a:effectLst/>
                        </a:rPr>
                        <a:t>Format XXNNNNN, being XX the letters for each community and NNNNN the anonymized intra-community numeric code of the health professional (</a:t>
                      </a:r>
                      <a:r>
                        <a:rPr lang="en-US" sz="1000" u="none" strike="noStrike" dirty="0" err="1">
                          <a:effectLst/>
                        </a:rPr>
                        <a:t>cupo</a:t>
                      </a:r>
                      <a:r>
                        <a:rPr lang="en-US" sz="1000" u="none" strike="noStrike" dirty="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rtl="0" fontAlgn="b"/>
                      <a:r>
                        <a:rPr lang="es-ES" sz="1000" u="none" strike="noStrike" dirty="0" err="1">
                          <a:effectLst/>
                        </a:rPr>
                        <a:t>Last</a:t>
                      </a:r>
                      <a:r>
                        <a:rPr lang="es-ES" sz="1000" u="none" strike="noStrike" dirty="0">
                          <a:effectLst/>
                        </a:rPr>
                        <a:t> </a:t>
                      </a:r>
                      <a:r>
                        <a:rPr lang="es-ES" sz="1000" u="none" strike="noStrike" dirty="0" err="1">
                          <a:effectLst/>
                        </a:rPr>
                        <a:t>information</a:t>
                      </a:r>
                      <a:r>
                        <a:rPr lang="es-ES" sz="1000" u="none" strike="noStrike" dirty="0">
                          <a:effectLst/>
                        </a:rPr>
                        <a:t> </a:t>
                      </a:r>
                      <a:r>
                        <a:rPr lang="es-ES" sz="1000" u="none" strike="noStrike" dirty="0" err="1">
                          <a:effectLst/>
                        </a:rPr>
                        <a:t>before</a:t>
                      </a:r>
                      <a:r>
                        <a:rPr lang="es-ES" sz="1000" u="none" strike="noStrike" dirty="0">
                          <a:effectLst/>
                        </a:rPr>
                        <a:t> </a:t>
                      </a:r>
                      <a:r>
                        <a:rPr lang="es-ES" sz="1000" u="none" strike="noStrike" dirty="0" smtClean="0">
                          <a:effectLst/>
                        </a:rPr>
                        <a:t>2017-01-01 </a:t>
                      </a:r>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823706285"/>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month_nac</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Birth date of the patient, only month and year</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Value for year  &gt;= 1900 and &lt;= 2022 (format YYYY-mm)</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88776588"/>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sex</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Sex of the 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binary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0="Male",1="</a:t>
                      </a:r>
                      <a:r>
                        <a:rPr lang="es-ES" sz="1000" u="none" strike="noStrike" dirty="0" err="1">
                          <a:effectLst/>
                        </a:rPr>
                        <a:t>Female</a:t>
                      </a:r>
                      <a:r>
                        <a:rPr lang="es-ES" sz="1000" u="none" strike="noStrike" dirty="0" smtClean="0">
                          <a:effectLst/>
                        </a:rPr>
                        <a: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938225458"/>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avg_income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The annual mean income of the census tract in euros</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double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numerical</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smtClean="0">
                          <a:effectLst/>
                        </a:rPr>
                        <a: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avg_income &gt; 0</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944004328"/>
                  </a:ext>
                </a:extLst>
              </a:tr>
              <a:tr h="25572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education</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Educational attainment of the patient divided in 4 categories</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0="Without studies",1="Primary school", 2= "High school", 3="University</a:t>
                      </a:r>
                      <a:r>
                        <a:rPr lang="en-US" sz="1000" u="none" strike="noStrike" dirty="0" smtClean="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See annex1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rtl="0" fontAlgn="b"/>
                      <a:r>
                        <a:rPr lang="en-US" sz="1000" u="none" strike="noStrike" dirty="0">
                          <a:effectLst/>
                        </a:rPr>
                        <a:t>Last information on education before </a:t>
                      </a:r>
                      <a:r>
                        <a:rPr lang="es-ES" sz="1000" u="none" strike="noStrike" dirty="0" smtClean="0">
                          <a:effectLst/>
                        </a:rPr>
                        <a:t>2017-01-01</a:t>
                      </a:r>
                      <a:endParaRPr lang="en-U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817609637"/>
                  </a:ext>
                </a:extLst>
              </a:tr>
              <a:tr h="162732">
                <a:tc>
                  <a:txBody>
                    <a:bodyPr/>
                    <a:lstStyle/>
                    <a:p>
                      <a:pPr algn="l" fontAlgn="b"/>
                      <a:r>
                        <a:rPr lang="es-ES" sz="1000" u="none" strike="noStrike" dirty="0" err="1">
                          <a:effectLst/>
                        </a:rPr>
                        <a:t>patient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copayment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Copayment category (proxy of income)</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r" fontAlgn="t"/>
                      <a:endParaRPr lang="es-ES" sz="1000" b="0" i="0" u="none" strike="noStrike">
                        <a:solidFill>
                          <a:srgbClr val="000000"/>
                        </a:solidFill>
                        <a:effectLst/>
                        <a:latin typeface="Arial" panose="020B0604020202020204" pitchFamily="34" charset="0"/>
                      </a:endParaRPr>
                    </a:p>
                  </a:txBody>
                  <a:tcPr marL="7749" marR="7749" marT="7749" marB="0"/>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0="less.18000",1="more.equal.18000</a:t>
                      </a:r>
                      <a:r>
                        <a:rPr lang="en-US" sz="1000" u="none" strike="noStrike" dirty="0" smtClean="0">
                          <a:effectLst/>
                        </a:rPr>
                        <a:t>",NA. </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See annex2</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rtl="0" fontAlgn="b"/>
                      <a:r>
                        <a:rPr lang="en-US" sz="1000" u="none" strike="noStrike" dirty="0">
                          <a:effectLst/>
                        </a:rPr>
                        <a:t>Last information on copayment before </a:t>
                      </a:r>
                      <a:r>
                        <a:rPr lang="es-ES" sz="1000" u="none" strike="noStrike" dirty="0" smtClean="0">
                          <a:effectLst/>
                        </a:rPr>
                        <a:t>2017-01-01</a:t>
                      </a:r>
                      <a:endParaRPr lang="en-U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734308992"/>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country</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Country of origin of the patient </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iso-3166-1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Numeric code from iso-3166-1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See annex3</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Use </a:t>
                      </a:r>
                      <a:r>
                        <a:rPr lang="es-ES" sz="1000" u="none" strike="noStrike" dirty="0" err="1">
                          <a:effectLst/>
                        </a:rPr>
                        <a:t>numeric</a:t>
                      </a:r>
                      <a:r>
                        <a:rPr lang="es-ES" sz="1000" u="none" strike="noStrike" dirty="0">
                          <a:effectLst/>
                        </a:rPr>
                        <a:t> </a:t>
                      </a:r>
                      <a:r>
                        <a:rPr lang="es-ES" sz="1000" u="none" strike="noStrike" dirty="0" err="1">
                          <a:effectLst/>
                        </a:rPr>
                        <a:t>code</a:t>
                      </a:r>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842047215"/>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nationality</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Patient's nationality</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iso-3166-1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Numeric code from iso-3166-1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See annex3</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Use </a:t>
                      </a:r>
                      <a:r>
                        <a:rPr lang="es-ES" sz="1000" u="none" strike="noStrike" dirty="0" err="1">
                          <a:effectLst/>
                        </a:rPr>
                        <a:t>numeric</a:t>
                      </a:r>
                      <a:r>
                        <a:rPr lang="es-ES" sz="1000" u="none" strike="noStrike" dirty="0">
                          <a:effectLst/>
                        </a:rPr>
                        <a:t> </a:t>
                      </a:r>
                      <a:r>
                        <a:rPr lang="es-ES" sz="1000" u="none" strike="noStrike" dirty="0" err="1">
                          <a:effectLst/>
                        </a:rPr>
                        <a:t>code</a:t>
                      </a:r>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720110488"/>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dx_date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Diabetes diagnosis 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&gt;  </a:t>
                      </a:r>
                      <a:r>
                        <a:rPr lang="en-US" sz="1000" u="none" strike="noStrike" dirty="0" err="1">
                          <a:effectLst/>
                        </a:rPr>
                        <a:t>month_nac</a:t>
                      </a:r>
                      <a:r>
                        <a:rPr lang="en-US" sz="1000" u="none" strike="noStrike" dirty="0">
                          <a:effectLst/>
                        </a:rPr>
                        <a:t> and &lt; </a:t>
                      </a:r>
                      <a:r>
                        <a:rPr lang="en-US" sz="1000" u="none" strike="noStrike" dirty="0" smtClean="0">
                          <a:effectLst/>
                        </a:rPr>
                        <a:t>2022-12-31; </a:t>
                      </a:r>
                      <a:r>
                        <a:rPr lang="en-US" sz="1000" u="none" strike="noStrike" dirty="0">
                          <a:effectLst/>
                        </a:rPr>
                        <a:t>Format (YYYY-mm-</a:t>
                      </a:r>
                      <a:r>
                        <a:rPr lang="en-US" sz="1000" u="none" strike="noStrike" dirty="0" err="1">
                          <a:effectLst/>
                        </a:rPr>
                        <a:t>dd</a:t>
                      </a:r>
                      <a:r>
                        <a:rPr lang="en-US" sz="1000" u="none" strike="noStrike" dirty="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 Date associated to the Diabetes code used in </a:t>
                      </a:r>
                      <a:r>
                        <a:rPr lang="en-US" sz="1000" u="none" strike="noStrike" dirty="0" err="1">
                          <a:effectLst/>
                        </a:rPr>
                        <a:t>cohort_def</a:t>
                      </a:r>
                      <a:endParaRPr lang="en-U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4227897942"/>
                  </a:ext>
                </a:extLst>
              </a:tr>
              <a:tr h="142110">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deregistration</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System</a:t>
                      </a:r>
                      <a:r>
                        <a:rPr lang="es-ES" sz="1000" u="none" strike="noStrike" dirty="0">
                          <a:effectLst/>
                        </a:rPr>
                        <a:t> </a:t>
                      </a:r>
                      <a:r>
                        <a:rPr lang="es-ES" sz="1000" u="none" strike="noStrike" dirty="0" err="1">
                          <a:effectLst/>
                        </a:rPr>
                        <a:t>deregistration</a:t>
                      </a:r>
                      <a:r>
                        <a:rPr lang="es-ES" sz="1000" u="none" strike="noStrike" dirty="0">
                          <a:effectLst/>
                        </a:rPr>
                        <a:t> </a:t>
                      </a:r>
                      <a:r>
                        <a:rPr lang="es-ES" sz="1000" u="none" strike="noStrike" dirty="0" err="1">
                          <a:effectLst/>
                        </a:rPr>
                        <a:t>reason</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1="Death", 2="Duplicated", 3="Transferred</a:t>
                      </a:r>
                      <a:r>
                        <a:rPr lang="en-US" sz="1000" u="none" strike="noStrike" dirty="0" smtClean="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4166489048"/>
                  </a:ext>
                </a:extLst>
              </a:tr>
              <a:tr h="255722">
                <a:tc>
                  <a:txBody>
                    <a:bodyPr/>
                    <a:lstStyle/>
                    <a:p>
                      <a:pPr algn="l" fontAlgn="b"/>
                      <a:r>
                        <a:rPr lang="es-ES" sz="1000" u="none" strike="noStrike" dirty="0" err="1">
                          <a:effectLst/>
                        </a:rPr>
                        <a:t>patient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deregistration_date</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System</a:t>
                      </a:r>
                      <a:r>
                        <a:rPr lang="es-ES" sz="1000" u="none" strike="noStrike" dirty="0">
                          <a:effectLst/>
                        </a:rPr>
                        <a:t> </a:t>
                      </a:r>
                      <a:r>
                        <a:rPr lang="es-ES" sz="1000" u="none" strike="noStrike" dirty="0" err="1">
                          <a:effectLst/>
                        </a:rPr>
                        <a:t>deregistration</a:t>
                      </a:r>
                      <a:r>
                        <a:rPr lang="es-ES" sz="1000" u="none" strike="noStrike" dirty="0">
                          <a:effectLst/>
                        </a:rPr>
                        <a:t> date</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iso-8601</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&gt;= </a:t>
                      </a:r>
                      <a:r>
                        <a:rPr lang="es-ES" sz="1000" u="none" strike="noStrike" dirty="0" smtClean="0">
                          <a:effectLst/>
                        </a:rPr>
                        <a:t>2017-01-01</a:t>
                      </a:r>
                      <a:r>
                        <a:rPr lang="en-US" sz="1000" u="none" strike="noStrike" dirty="0" smtClean="0">
                          <a:effectLst/>
                        </a:rPr>
                        <a:t>  </a:t>
                      </a:r>
                      <a:r>
                        <a:rPr lang="en-US" sz="1000" u="none" strike="noStrike" dirty="0">
                          <a:effectLst/>
                        </a:rPr>
                        <a:t>and  </a:t>
                      </a:r>
                      <a:r>
                        <a:rPr lang="en-US" sz="1000" u="none" strike="noStrike" dirty="0" smtClean="0">
                          <a:effectLst/>
                        </a:rPr>
                        <a:t>&lt;= 2022-12-31; </a:t>
                      </a:r>
                      <a:r>
                        <a:rPr lang="en-US" sz="1000" u="none" strike="noStrike" dirty="0">
                          <a:effectLst/>
                        </a:rPr>
                        <a:t>Format (YYYY-mm-</a:t>
                      </a:r>
                      <a:r>
                        <a:rPr lang="en-US" sz="1000" u="none" strike="noStrike" dirty="0" err="1">
                          <a:effectLst/>
                        </a:rPr>
                        <a:t>dd</a:t>
                      </a:r>
                      <a:r>
                        <a:rPr lang="en-US" sz="1000" u="none" strike="noStrike" dirty="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If more than one date, use last date</a:t>
                      </a:r>
                      <a:endParaRPr lang="en-U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2059585308"/>
                  </a:ext>
                </a:extLst>
              </a:tr>
              <a:tr h="255722">
                <a:tc>
                  <a:txBody>
                    <a:bodyPr/>
                    <a:lstStyle/>
                    <a:p>
                      <a:pPr algn="l" fontAlgn="b"/>
                      <a:r>
                        <a:rPr lang="es-ES" sz="1000" u="none" strike="noStrike" dirty="0" err="1">
                          <a:effectLst/>
                        </a:rPr>
                        <a:t>patient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kern="1200" dirty="0" err="1">
                          <a:solidFill>
                            <a:schemeClr val="dk1"/>
                          </a:solidFill>
                          <a:effectLst/>
                          <a:latin typeface="+mn-lt"/>
                          <a:ea typeface="+mn-ea"/>
                          <a:cs typeface="+mn-cs"/>
                        </a:rPr>
                        <a:t>nursing_home_baseline</a:t>
                      </a:r>
                      <a:endParaRPr lang="es-ES" sz="1000" u="none" strike="noStrike" kern="1200" dirty="0">
                        <a:solidFill>
                          <a:schemeClr val="dk1"/>
                        </a:solidFill>
                        <a:effectLst/>
                        <a:latin typeface="+mn-lt"/>
                        <a:ea typeface="+mn-ea"/>
                        <a:cs typeface="+mn-cs"/>
                      </a:endParaRPr>
                    </a:p>
                  </a:txBody>
                  <a:tcPr marL="0" marR="0" marT="0" marB="0" anchor="b"/>
                </a:tc>
                <a:tc>
                  <a:txBody>
                    <a:bodyPr/>
                    <a:lstStyle/>
                    <a:p>
                      <a:pPr algn="l" fontAlgn="b"/>
                      <a:r>
                        <a:rPr lang="en-US" sz="1000" u="none" strike="noStrike" kern="1200" dirty="0">
                          <a:solidFill>
                            <a:schemeClr val="dk1"/>
                          </a:solidFill>
                          <a:effectLst/>
                          <a:latin typeface="+mn-lt"/>
                          <a:ea typeface="+mn-ea"/>
                          <a:cs typeface="+mn-cs"/>
                        </a:rPr>
                        <a:t>Did the patient live at a </a:t>
                      </a:r>
                      <a:r>
                        <a:rPr lang="en-US" sz="1000" u="none" strike="noStrike" kern="1200" dirty="0" err="1">
                          <a:solidFill>
                            <a:schemeClr val="dk1"/>
                          </a:solidFill>
                          <a:effectLst/>
                          <a:latin typeface="+mn-lt"/>
                          <a:ea typeface="+mn-ea"/>
                          <a:cs typeface="+mn-cs"/>
                        </a:rPr>
                        <a:t>nursing_home</a:t>
                      </a:r>
                      <a:r>
                        <a:rPr lang="en-US" sz="1000" u="none" strike="noStrike" kern="1200" dirty="0">
                          <a:solidFill>
                            <a:schemeClr val="dk1"/>
                          </a:solidFill>
                          <a:effectLst/>
                          <a:latin typeface="+mn-lt"/>
                          <a:ea typeface="+mn-ea"/>
                          <a:cs typeface="+mn-cs"/>
                        </a:rPr>
                        <a:t> at </a:t>
                      </a:r>
                      <a:r>
                        <a:rPr lang="en-US" sz="1000" u="none" strike="noStrike" kern="1200" dirty="0" smtClean="0">
                          <a:solidFill>
                            <a:schemeClr val="dk1"/>
                          </a:solidFill>
                          <a:effectLst/>
                          <a:latin typeface="+mn-lt"/>
                          <a:ea typeface="+mn-ea"/>
                          <a:cs typeface="+mn-cs"/>
                        </a:rPr>
                        <a:t>2017-01-01 </a:t>
                      </a:r>
                      <a:r>
                        <a:rPr lang="en-US" sz="1000" u="none" strike="noStrike" kern="1200" dirty="0">
                          <a:solidFill>
                            <a:schemeClr val="dk1"/>
                          </a:solidFill>
                          <a:effectLst/>
                          <a:latin typeface="+mn-lt"/>
                          <a:ea typeface="+mn-ea"/>
                          <a:cs typeface="+mn-cs"/>
                        </a:rPr>
                        <a:t>(or at cohort entry for incidents)?</a:t>
                      </a:r>
                    </a:p>
                  </a:txBody>
                  <a:tcPr marL="0" marR="0" marT="0"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integer</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categorical</a:t>
                      </a:r>
                      <a:r>
                        <a:rPr lang="es-ES" sz="1000" u="none" strike="noStrike" dirty="0">
                          <a:effectLst/>
                        </a:rPr>
                        <a:t> </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recommended</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pt-BR" sz="1000" u="none" strike="noStrike" dirty="0">
                          <a:effectLst/>
                        </a:rPr>
                        <a:t>0="No", 1="Yes</a:t>
                      </a:r>
                      <a:r>
                        <a:rPr lang="pt-BR" sz="1000" u="none" strike="noStrike" dirty="0" smtClean="0">
                          <a:effectLst/>
                        </a:rPr>
                        <a:t>",</a:t>
                      </a:r>
                      <a:endParaRPr lang="pt-BR"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765403713"/>
                  </a:ext>
                </a:extLst>
              </a:tr>
              <a:tr h="25572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kern="1200">
                          <a:solidFill>
                            <a:schemeClr val="dk1"/>
                          </a:solidFill>
                          <a:effectLst/>
                          <a:latin typeface="+mn-lt"/>
                          <a:ea typeface="+mn-ea"/>
                          <a:cs typeface="+mn-cs"/>
                        </a:rPr>
                        <a:t>nursing_home_followup</a:t>
                      </a:r>
                    </a:p>
                  </a:txBody>
                  <a:tcPr marL="0" marR="0" marT="0" marB="0" anchor="b"/>
                </a:tc>
                <a:tc>
                  <a:txBody>
                    <a:bodyPr/>
                    <a:lstStyle/>
                    <a:p>
                      <a:pPr algn="l" fontAlgn="b"/>
                      <a:r>
                        <a:rPr lang="en-US" sz="1000" u="none" strike="noStrike" kern="1200" dirty="0">
                          <a:solidFill>
                            <a:schemeClr val="dk1"/>
                          </a:solidFill>
                          <a:effectLst/>
                          <a:latin typeface="+mn-lt"/>
                          <a:ea typeface="+mn-ea"/>
                          <a:cs typeface="+mn-cs"/>
                        </a:rPr>
                        <a:t>Has the patient been admitted in a </a:t>
                      </a:r>
                      <a:r>
                        <a:rPr lang="en-US" sz="1000" u="none" strike="noStrike" kern="1200" dirty="0" err="1">
                          <a:solidFill>
                            <a:schemeClr val="dk1"/>
                          </a:solidFill>
                          <a:effectLst/>
                          <a:latin typeface="+mn-lt"/>
                          <a:ea typeface="+mn-ea"/>
                          <a:cs typeface="+mn-cs"/>
                        </a:rPr>
                        <a:t>nursing_home</a:t>
                      </a:r>
                      <a:r>
                        <a:rPr lang="en-US" sz="1000" u="none" strike="noStrike" kern="1200" dirty="0">
                          <a:solidFill>
                            <a:schemeClr val="dk1"/>
                          </a:solidFill>
                          <a:effectLst/>
                          <a:latin typeface="+mn-lt"/>
                          <a:ea typeface="+mn-ea"/>
                          <a:cs typeface="+mn-cs"/>
                        </a:rPr>
                        <a:t> during the follow-up?</a:t>
                      </a:r>
                    </a:p>
                  </a:txBody>
                  <a:tcPr marL="0" marR="0" marT="0"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categorical</a:t>
                      </a:r>
                      <a:r>
                        <a:rPr lang="es-ES" sz="1000" u="none" strike="noStrike" dirty="0">
                          <a:effectLst/>
                        </a:rPr>
                        <a:t> </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pt-BR" sz="1000" u="none" strike="noStrike" dirty="0">
                          <a:effectLst/>
                        </a:rPr>
                        <a:t>0="No", 1="Yes</a:t>
                      </a:r>
                      <a:r>
                        <a:rPr lang="pt-BR" sz="1000" u="none" strike="noStrike" dirty="0" smtClean="0">
                          <a:effectLst/>
                        </a:rPr>
                        <a:t>",</a:t>
                      </a:r>
                      <a:endParaRPr lang="pt-BR"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84662758"/>
                  </a:ext>
                </a:extLst>
              </a:tr>
              <a:tr h="25572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kern="1200">
                          <a:solidFill>
                            <a:schemeClr val="dk1"/>
                          </a:solidFill>
                          <a:effectLst/>
                          <a:latin typeface="+mn-lt"/>
                          <a:ea typeface="+mn-ea"/>
                          <a:cs typeface="+mn-cs"/>
                        </a:rPr>
                        <a:t>nursing_home_date_followup</a:t>
                      </a:r>
                    </a:p>
                  </a:txBody>
                  <a:tcPr marL="0" marR="0" marT="0" marB="0" anchor="b"/>
                </a:tc>
                <a:tc>
                  <a:txBody>
                    <a:bodyPr/>
                    <a:lstStyle/>
                    <a:p>
                      <a:pPr algn="l" fontAlgn="b"/>
                      <a:r>
                        <a:rPr lang="en-US" sz="1000" u="none" strike="noStrike" kern="1200" dirty="0">
                          <a:solidFill>
                            <a:schemeClr val="dk1"/>
                          </a:solidFill>
                          <a:effectLst/>
                          <a:latin typeface="+mn-lt"/>
                          <a:ea typeface="+mn-ea"/>
                          <a:cs typeface="+mn-cs"/>
                        </a:rPr>
                        <a:t>Date of the first admission in a nursing home during the follow-up</a:t>
                      </a:r>
                    </a:p>
                  </a:txBody>
                  <a:tcPr marL="0" marR="0" marT="0" marB="0" anchor="b"/>
                </a:tc>
                <a:tc>
                  <a:txBody>
                    <a:bodyPr/>
                    <a:lstStyle/>
                    <a:p>
                      <a:pPr algn="l" fontAlgn="b"/>
                      <a:r>
                        <a:rPr lang="es-ES" sz="1000" u="none" strike="noStrike" dirty="0">
                          <a:effectLst/>
                        </a:rPr>
                        <a:t>iso-8601</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date</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a:effectLst/>
                        </a:rPr>
                        <a:t>date</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recommended</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&gt;= </a:t>
                      </a:r>
                      <a:r>
                        <a:rPr lang="es-ES" sz="1000" u="none" strike="noStrike" dirty="0" smtClean="0">
                          <a:effectLst/>
                        </a:rPr>
                        <a:t>2017-01-01</a:t>
                      </a:r>
                      <a:r>
                        <a:rPr lang="en-US" sz="1000" u="none" strike="noStrike" dirty="0" smtClean="0">
                          <a:effectLst/>
                        </a:rPr>
                        <a:t> </a:t>
                      </a:r>
                      <a:r>
                        <a:rPr lang="en-US" sz="1000" u="none" strike="noStrike" dirty="0">
                          <a:effectLst/>
                        </a:rPr>
                        <a:t>and  &lt;= </a:t>
                      </a:r>
                      <a:r>
                        <a:rPr lang="en-US" sz="1000" u="none" strike="noStrike" dirty="0" smtClean="0">
                          <a:effectLst/>
                        </a:rPr>
                        <a:t>2022-12-31; </a:t>
                      </a:r>
                      <a:r>
                        <a:rPr lang="en-US" sz="1000" u="none" strike="noStrike" dirty="0">
                          <a:effectLst/>
                        </a:rPr>
                        <a:t>Format (YYYY-mm-</a:t>
                      </a:r>
                      <a:r>
                        <a:rPr lang="en-US" sz="1000" u="none" strike="noStrike" dirty="0" err="1">
                          <a:effectLst/>
                        </a:rPr>
                        <a:t>dd</a:t>
                      </a:r>
                      <a:r>
                        <a:rPr lang="en-US" sz="1000" u="none" strike="noStrike" dirty="0">
                          <a:effectLst/>
                        </a:rPr>
                        <a:t>). </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First admission date from </a:t>
                      </a:r>
                      <a:r>
                        <a:rPr lang="es-ES" sz="1000" u="none" strike="noStrike" dirty="0" smtClean="0">
                          <a:effectLst/>
                        </a:rPr>
                        <a:t>2017-01-01 </a:t>
                      </a:r>
                      <a:r>
                        <a:rPr lang="en-US" sz="1000" u="none" strike="noStrike" dirty="0" smtClean="0">
                          <a:effectLst/>
                        </a:rPr>
                        <a:t>to 2022-12-31</a:t>
                      </a:r>
                      <a:endParaRPr lang="en-U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072193077"/>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Vital status of the patient in two categories</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integer</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0="Alive", 1="Death</a:t>
                      </a:r>
                      <a:r>
                        <a:rPr lang="en-US" sz="1000" u="none" strike="noStrike" dirty="0" smtClean="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504872706"/>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dirty="0" err="1">
                          <a:effectLst/>
                        </a:rPr>
                        <a:t>death_date</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Date of death (if death=1)</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iso-8601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date variable</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required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dirty="0">
                          <a:effectLst/>
                        </a:rPr>
                        <a:t>&gt;= </a:t>
                      </a:r>
                      <a:r>
                        <a:rPr lang="es-ES" sz="1000" u="none" strike="noStrike" dirty="0" smtClean="0">
                          <a:effectLst/>
                        </a:rPr>
                        <a:t>2017-01-01</a:t>
                      </a:r>
                      <a:r>
                        <a:rPr lang="en-US" sz="1000" u="none" strike="noStrike" dirty="0" smtClean="0">
                          <a:effectLst/>
                        </a:rPr>
                        <a:t> </a:t>
                      </a:r>
                      <a:r>
                        <a:rPr lang="en-US" sz="1000" u="none" strike="noStrike" dirty="0">
                          <a:effectLst/>
                        </a:rPr>
                        <a:t>and &lt;= </a:t>
                      </a:r>
                      <a:r>
                        <a:rPr lang="en-US" sz="1000" u="none" strike="noStrike" dirty="0" smtClean="0">
                          <a:effectLst/>
                        </a:rPr>
                        <a:t>2022-12-31; </a:t>
                      </a:r>
                      <a:r>
                        <a:rPr lang="en-US" sz="1000" u="none" strike="noStrike" dirty="0">
                          <a:effectLst/>
                        </a:rPr>
                        <a:t>Format (YYYY-mm-</a:t>
                      </a:r>
                      <a:r>
                        <a:rPr lang="en-US" sz="1000" u="none" strike="noStrike" dirty="0" err="1">
                          <a:effectLst/>
                        </a:rPr>
                        <a:t>dd</a:t>
                      </a:r>
                      <a:r>
                        <a:rPr lang="en-US" sz="1000" u="none" strike="noStrike" dirty="0">
                          <a:effectLst/>
                        </a:rPr>
                        <a:t>).</a:t>
                      </a:r>
                      <a:endParaRPr lang="en-U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402445814"/>
                  </a:ext>
                </a:extLst>
              </a:tr>
              <a:tr h="25572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death_code_system</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 code classification system (ICD-9; ICD-10)</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ICD-9; ICD10</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526477265"/>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death_code1</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Main cause of death: Primary Death code</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a:effectLst/>
                        </a:rPr>
                        <a:t>Valid Death code in 'death_cause_classification' (CIE9 or CIE10)</a:t>
                      </a:r>
                      <a:endParaRPr lang="en-US" sz="1000" b="0" i="0" u="none" strike="noStrike">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286625415"/>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death_code2</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Death with multiple causes: Second Death code</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a:effectLst/>
                        </a:rPr>
                        <a:t>Valid Death code in 'death_cause_classification' (CIE9 or CIE10)</a:t>
                      </a:r>
                      <a:endParaRPr lang="en-US" sz="1000" b="0" i="0" u="none" strike="noStrike">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3811275558"/>
                  </a:ext>
                </a:extLst>
              </a:tr>
              <a:tr h="162732">
                <a:tc>
                  <a:txBody>
                    <a:bodyPr/>
                    <a:lstStyle/>
                    <a:p>
                      <a:pPr algn="l" fontAlgn="b"/>
                      <a:r>
                        <a:rPr lang="es-ES" sz="1000" u="none" strike="noStrike">
                          <a:effectLst/>
                        </a:rPr>
                        <a:t>patient</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death_code3</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Death with multiple causes: Third Death code</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a:effectLst/>
                        </a:rPr>
                        <a:t>Valid Death code in 'death_cause_classification' (CIE9 or CIE10)</a:t>
                      </a:r>
                      <a:endParaRPr lang="en-US" sz="1000" b="0" i="0" u="none" strike="noStrike">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1309559797"/>
                  </a:ext>
                </a:extLst>
              </a:tr>
              <a:tr h="162732">
                <a:tc>
                  <a:txBody>
                    <a:bodyPr/>
                    <a:lstStyle/>
                    <a:p>
                      <a:pPr algn="l" fontAlgn="b"/>
                      <a:r>
                        <a:rPr lang="es-ES" sz="1000" u="none" strike="noStrike" dirty="0" err="1">
                          <a:effectLst/>
                        </a:rPr>
                        <a:t>patient</a:t>
                      </a:r>
                      <a:endParaRPr lang="es-ES" sz="1000" b="0" i="0" u="none" strike="noStrike" dirty="0">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death_code4</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n-US" sz="1000" u="none" strike="noStrike">
                          <a:effectLst/>
                        </a:rPr>
                        <a:t>Death with multiple causes: forth Death code</a:t>
                      </a:r>
                      <a:endParaRPr lang="en-U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utf-8</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string</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categorical </a:t>
                      </a:r>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7749" marR="7749" marT="7749" marB="0" anchor="b"/>
                </a:tc>
                <a:tc>
                  <a:txBody>
                    <a:bodyPr/>
                    <a:lstStyle/>
                    <a:p>
                      <a:pPr algn="l" fontAlgn="b"/>
                      <a:r>
                        <a:rPr lang="es-ES" sz="1000" u="none" strike="noStrike">
                          <a:effectLst/>
                        </a:rPr>
                        <a:t>recommended</a:t>
                      </a:r>
                      <a:endParaRPr lang="es-ES" sz="1000" b="0" i="0" u="none" strike="noStrike">
                        <a:solidFill>
                          <a:srgbClr val="000000"/>
                        </a:solidFill>
                        <a:effectLst/>
                        <a:latin typeface="Arial" panose="020B0604020202020204" pitchFamily="34" charset="0"/>
                      </a:endParaRPr>
                    </a:p>
                  </a:txBody>
                  <a:tcPr marL="7749" marR="7749" marT="7749" marB="0" anchor="b"/>
                </a:tc>
                <a:tc gridSpan="2">
                  <a:txBody>
                    <a:bodyPr/>
                    <a:lstStyle/>
                    <a:p>
                      <a:pPr algn="l" fontAlgn="b"/>
                      <a:r>
                        <a:rPr lang="en-US" sz="1000" u="none" strike="noStrike">
                          <a:effectLst/>
                        </a:rPr>
                        <a:t>Valid Death code in 'death_cause_classification' (CIE9 or CIE10)</a:t>
                      </a:r>
                      <a:endParaRPr lang="en-US" sz="1000" b="0" i="0" u="none" strike="noStrike">
                        <a:solidFill>
                          <a:srgbClr val="000000"/>
                        </a:solidFill>
                        <a:effectLst/>
                        <a:latin typeface="Arial" panose="020B0604020202020204" pitchFamily="34" charset="0"/>
                      </a:endParaRPr>
                    </a:p>
                  </a:txBody>
                  <a:tcPr marL="7749" marR="7749" marT="7749" marB="0" anchor="b"/>
                </a:tc>
                <a:tc hMerge="1">
                  <a:txBody>
                    <a:bodyPr/>
                    <a:lstStyle/>
                    <a:p>
                      <a:endParaRPr lang="es-ES"/>
                    </a:p>
                  </a:txBody>
                  <a:tcPr/>
                </a:tc>
                <a:tc>
                  <a:txBody>
                    <a:bodyPr/>
                    <a:lstStyle/>
                    <a:p>
                      <a:pPr algn="l" fontAlgn="b"/>
                      <a:endParaRPr lang="es-ES" sz="1000" b="0" i="0" u="none" strike="noStrike" dirty="0">
                        <a:solidFill>
                          <a:srgbClr val="000000"/>
                        </a:solidFill>
                        <a:effectLst/>
                        <a:latin typeface="Arial" panose="020B0604020202020204" pitchFamily="34" charset="0"/>
                      </a:endParaRPr>
                    </a:p>
                  </a:txBody>
                  <a:tcPr marL="7749" marR="7749" marT="7749" marB="0" anchor="b"/>
                </a:tc>
                <a:extLst>
                  <a:ext uri="{0D108BD9-81ED-4DB2-BD59-A6C34878D82A}">
                    <a16:rowId xmlns:a16="http://schemas.microsoft.com/office/drawing/2014/main" val="2837368264"/>
                  </a:ext>
                </a:extLst>
              </a:tr>
            </a:tbl>
          </a:graphicData>
        </a:graphic>
      </p:graphicFrame>
    </p:spTree>
    <p:extLst>
      <p:ext uri="{BB962C8B-B14F-4D97-AF65-F5344CB8AC3E}">
        <p14:creationId xmlns:p14="http://schemas.microsoft.com/office/powerpoint/2010/main" val="25206111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a:ln w="22225">
                  <a:solidFill>
                    <a:schemeClr val="accent2"/>
                  </a:solidFill>
                  <a:prstDash val="solid"/>
                </a:ln>
                <a:solidFill>
                  <a:schemeClr val="accent2">
                    <a:lumMod val="40000"/>
                    <a:lumOff val="60000"/>
                  </a:schemeClr>
                </a:solidFill>
                <a:effectLst/>
              </a:rPr>
              <a:t>1 DM_PATIENT</a:t>
            </a:r>
          </a:p>
          <a:p>
            <a:endParaRPr lang="es-ES" dirty="0"/>
          </a:p>
        </p:txBody>
      </p:sp>
      <p:sp>
        <p:nvSpPr>
          <p:cNvPr id="5" name="CuadroTexto 4"/>
          <p:cNvSpPr txBox="1"/>
          <p:nvPr/>
        </p:nvSpPr>
        <p:spPr>
          <a:xfrm>
            <a:off x="2727400" y="1927622"/>
            <a:ext cx="1987595" cy="923330"/>
          </a:xfrm>
          <a:prstGeom prst="rect">
            <a:avLst/>
          </a:prstGeom>
          <a:noFill/>
        </p:spPr>
        <p:txBody>
          <a:bodyPr wrap="none" rtlCol="0">
            <a:spAutoFit/>
          </a:bodyPr>
          <a:lstStyle/>
          <a:p>
            <a:r>
              <a:rPr lang="es-ES_tradnl" b="1" dirty="0" err="1" smtClean="0">
                <a:solidFill>
                  <a:srgbClr val="C00000"/>
                </a:solidFill>
              </a:rPr>
              <a:t>education</a:t>
            </a:r>
            <a:r>
              <a:rPr lang="es-ES_tradnl" dirty="0" smtClean="0"/>
              <a:t> variable </a:t>
            </a:r>
          </a:p>
          <a:p>
            <a:r>
              <a:rPr lang="es-ES_tradnl" dirty="0" err="1" smtClean="0"/>
              <a:t>is</a:t>
            </a:r>
            <a:r>
              <a:rPr lang="es-ES_tradnl" dirty="0" smtClean="0"/>
              <a:t> </a:t>
            </a:r>
            <a:r>
              <a:rPr lang="es-ES_tradnl" dirty="0" err="1" smtClean="0"/>
              <a:t>defined</a:t>
            </a:r>
            <a:r>
              <a:rPr lang="es-ES_tradnl" dirty="0" smtClean="0"/>
              <a:t> in </a:t>
            </a:r>
            <a:r>
              <a:rPr lang="es-ES_tradnl" dirty="0" err="1" smtClean="0"/>
              <a:t>sheet</a:t>
            </a:r>
            <a:r>
              <a:rPr lang="es-ES_tradnl" dirty="0" smtClean="0"/>
              <a:t> </a:t>
            </a:r>
          </a:p>
          <a:p>
            <a:r>
              <a:rPr lang="es-ES_tradnl" dirty="0" smtClean="0"/>
              <a:t>‘</a:t>
            </a:r>
            <a:r>
              <a:rPr lang="es-ES_tradnl" b="1" dirty="0" smtClean="0">
                <a:solidFill>
                  <a:srgbClr val="FF0000"/>
                </a:solidFill>
              </a:rPr>
              <a:t>annex1</a:t>
            </a:r>
            <a:r>
              <a:rPr lang="es-ES_tradnl" dirty="0" smtClean="0"/>
              <a:t>’</a:t>
            </a:r>
            <a:endParaRPr lang="es-ES" dirty="0"/>
          </a:p>
        </p:txBody>
      </p:sp>
      <p:sp>
        <p:nvSpPr>
          <p:cNvPr id="7" name="Rectángulo 6"/>
          <p:cNvSpPr/>
          <p:nvPr/>
        </p:nvSpPr>
        <p:spPr>
          <a:xfrm>
            <a:off x="711176" y="8244408"/>
            <a:ext cx="14761640" cy="646331"/>
          </a:xfrm>
          <a:prstGeom prst="rect">
            <a:avLst/>
          </a:prstGeom>
        </p:spPr>
        <p:txBody>
          <a:bodyPr wrap="square">
            <a:spAutoFit/>
          </a:bodyPr>
          <a:lstStyle/>
          <a:p>
            <a:r>
              <a:rPr lang="es-ES" dirty="0" smtClean="0">
                <a:solidFill>
                  <a:srgbClr val="000000"/>
                </a:solidFill>
              </a:rPr>
              <a:t>(*) INE </a:t>
            </a:r>
            <a:r>
              <a:rPr lang="es-ES" dirty="0" err="1" smtClean="0">
                <a:solidFill>
                  <a:srgbClr val="000000"/>
                </a:solidFill>
              </a:rPr>
              <a:t>description</a:t>
            </a:r>
            <a:r>
              <a:rPr lang="es-ES" dirty="0" smtClean="0">
                <a:solidFill>
                  <a:srgbClr val="000000"/>
                </a:solidFill>
              </a:rPr>
              <a:t> of ‘</a:t>
            </a:r>
            <a:r>
              <a:rPr lang="es-ES" dirty="0" err="1" smtClean="0">
                <a:solidFill>
                  <a:srgbClr val="000000"/>
                </a:solidFill>
              </a:rPr>
              <a:t>education</a:t>
            </a:r>
            <a:r>
              <a:rPr lang="es-ES" dirty="0" smtClean="0">
                <a:solidFill>
                  <a:srgbClr val="000000"/>
                </a:solidFill>
              </a:rPr>
              <a:t>’ variable CNES as in ‘IDA padrón’ </a:t>
            </a:r>
            <a:r>
              <a:rPr lang="es-ES" u="sng" dirty="0">
                <a:hlinkClick r:id="rId2"/>
              </a:rPr>
              <a:t>https://</a:t>
            </a:r>
            <a:r>
              <a:rPr lang="es-ES" u="sng" dirty="0" smtClean="0">
                <a:hlinkClick r:id="rId2"/>
              </a:rPr>
              <a:t>idapadron.ine.es/repositorio/legislacion/Anexo%20II.pdf</a:t>
            </a:r>
            <a:endParaRPr lang="es-ES" dirty="0" smtClean="0">
              <a:solidFill>
                <a:srgbClr val="000000"/>
              </a:solidFill>
            </a:endParaRPr>
          </a:p>
          <a:p>
            <a:r>
              <a:rPr lang="es-ES" dirty="0" err="1" smtClean="0">
                <a:solidFill>
                  <a:srgbClr val="000000"/>
                </a:solidFill>
              </a:rPr>
              <a:t>Others</a:t>
            </a:r>
            <a:r>
              <a:rPr lang="es-ES" dirty="0" smtClean="0">
                <a:solidFill>
                  <a:srgbClr val="000000"/>
                </a:solidFill>
              </a:rPr>
              <a:t>:  </a:t>
            </a:r>
            <a:r>
              <a:rPr lang="es-ES" u="sng" dirty="0" smtClean="0">
                <a:solidFill>
                  <a:srgbClr val="1155CC"/>
                </a:solidFill>
                <a:hlinkClick r:id="rId3"/>
              </a:rPr>
              <a:t>https</a:t>
            </a:r>
            <a:r>
              <a:rPr lang="es-ES" u="sng" dirty="0">
                <a:solidFill>
                  <a:srgbClr val="1155CC"/>
                </a:solidFill>
                <a:hlinkClick r:id="rId3"/>
              </a:rPr>
              <a:t>://www.ine.es/daco/daco42/clasificaciones/cned14/CNED14_P_estr.xls</a:t>
            </a:r>
            <a:r>
              <a:rPr lang="es-ES" dirty="0"/>
              <a:t> </a:t>
            </a:r>
          </a:p>
        </p:txBody>
      </p:sp>
      <p:graphicFrame>
        <p:nvGraphicFramePr>
          <p:cNvPr id="10" name="Tabla 9"/>
          <p:cNvGraphicFramePr>
            <a:graphicFrameLocks noGrp="1"/>
          </p:cNvGraphicFramePr>
          <p:nvPr>
            <p:extLst>
              <p:ext uri="{D42A27DB-BD31-4B8C-83A1-F6EECF244321}">
                <p14:modId xmlns:p14="http://schemas.microsoft.com/office/powerpoint/2010/main" val="3075732542"/>
              </p:ext>
            </p:extLst>
          </p:nvPr>
        </p:nvGraphicFramePr>
        <p:xfrm>
          <a:off x="6831856" y="2176210"/>
          <a:ext cx="8743523" cy="3656677"/>
        </p:xfrm>
        <a:graphic>
          <a:graphicData uri="http://schemas.openxmlformats.org/drawingml/2006/table">
            <a:tbl>
              <a:tblPr>
                <a:tableStyleId>{5C22544A-7EE6-4342-B048-85BDC9FD1C3A}</a:tableStyleId>
              </a:tblPr>
              <a:tblGrid>
                <a:gridCol w="595109">
                  <a:extLst>
                    <a:ext uri="{9D8B030D-6E8A-4147-A177-3AD203B41FA5}">
                      <a16:colId xmlns:a16="http://schemas.microsoft.com/office/drawing/2014/main" val="2362250650"/>
                    </a:ext>
                  </a:extLst>
                </a:gridCol>
                <a:gridCol w="6466087">
                  <a:extLst>
                    <a:ext uri="{9D8B030D-6E8A-4147-A177-3AD203B41FA5}">
                      <a16:colId xmlns:a16="http://schemas.microsoft.com/office/drawing/2014/main" val="1850628018"/>
                    </a:ext>
                  </a:extLst>
                </a:gridCol>
                <a:gridCol w="617998">
                  <a:extLst>
                    <a:ext uri="{9D8B030D-6E8A-4147-A177-3AD203B41FA5}">
                      <a16:colId xmlns:a16="http://schemas.microsoft.com/office/drawing/2014/main" val="4109613699"/>
                    </a:ext>
                  </a:extLst>
                </a:gridCol>
                <a:gridCol w="1064329">
                  <a:extLst>
                    <a:ext uri="{9D8B030D-6E8A-4147-A177-3AD203B41FA5}">
                      <a16:colId xmlns:a16="http://schemas.microsoft.com/office/drawing/2014/main" val="1182946534"/>
                    </a:ext>
                  </a:extLst>
                </a:gridCol>
              </a:tblGrid>
              <a:tr h="188833">
                <a:tc>
                  <a:txBody>
                    <a:bodyPr/>
                    <a:lstStyle/>
                    <a:p>
                      <a:pPr algn="ctr" fontAlgn="b"/>
                      <a:r>
                        <a:rPr lang="es-ES" sz="1000" u="none" strike="noStrike" dirty="0">
                          <a:solidFill>
                            <a:srgbClr val="7030A0"/>
                          </a:solidFill>
                          <a:effectLst/>
                        </a:rPr>
                        <a:t>CNES</a:t>
                      </a:r>
                      <a:endParaRPr lang="es-ES" sz="1000" b="0" i="0" u="none" strike="noStrike" dirty="0">
                        <a:solidFill>
                          <a:srgbClr val="7030A0"/>
                        </a:solidFill>
                        <a:effectLst/>
                        <a:latin typeface="Arial" panose="020B0604020202020204" pitchFamily="34" charset="0"/>
                      </a:endParaRPr>
                    </a:p>
                  </a:txBody>
                  <a:tcPr marL="8583" marR="8583" marT="8583" marB="0" anchor="b"/>
                </a:tc>
                <a:tc>
                  <a:txBody>
                    <a:bodyPr/>
                    <a:lstStyle/>
                    <a:p>
                      <a:pPr algn="l" fontAlgn="b"/>
                      <a:r>
                        <a:rPr lang="es-ES" sz="1000" u="none" strike="noStrike" dirty="0" smtClean="0">
                          <a:effectLst/>
                        </a:rPr>
                        <a:t>DESCRIPTION (as in </a:t>
                      </a:r>
                      <a:r>
                        <a:rPr lang="es-ES" sz="1000" u="none" strike="noStrike" dirty="0" err="1" smtClean="0">
                          <a:effectLst/>
                        </a:rPr>
                        <a:t>IDApadron</a:t>
                      </a:r>
                      <a:r>
                        <a:rPr lang="es-ES" sz="1000" u="none" strike="noStrike" dirty="0" smtClean="0">
                          <a:effectLst/>
                        </a:rPr>
                        <a:t>)</a:t>
                      </a:r>
                      <a:endParaRPr lang="es-ES" sz="1000" b="0" i="0" u="none" strike="noStrike" dirty="0">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education</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categories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2916630658"/>
                  </a:ext>
                </a:extLst>
              </a:tr>
              <a:tr h="188833">
                <a:tc>
                  <a:txBody>
                    <a:bodyPr/>
                    <a:lstStyle/>
                    <a:p>
                      <a:pPr algn="ctr" fontAlgn="b"/>
                      <a:r>
                        <a:rPr lang="es-ES" sz="1000" u="none" strike="noStrike">
                          <a:effectLst/>
                        </a:rPr>
                        <a:t>10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He does not know to read nor to write</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3765770930"/>
                  </a:ext>
                </a:extLst>
              </a:tr>
              <a:tr h="188833">
                <a:tc>
                  <a:txBody>
                    <a:bodyPr/>
                    <a:lstStyle/>
                    <a:p>
                      <a:pPr algn="ctr" fontAlgn="b"/>
                      <a:r>
                        <a:rPr lang="es-ES" sz="1000" u="none" strike="noStrike">
                          <a:effectLst/>
                        </a:rPr>
                        <a:t>11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He does not know to read nor to write</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3127014264"/>
                  </a:ext>
                </a:extLst>
              </a:tr>
              <a:tr h="188833">
                <a:tc>
                  <a:txBody>
                    <a:bodyPr/>
                    <a:lstStyle/>
                    <a:p>
                      <a:pPr algn="ctr" fontAlgn="b"/>
                      <a:r>
                        <a:rPr lang="es-ES" sz="1000" u="none" strike="noStrike">
                          <a:effectLst/>
                        </a:rPr>
                        <a:t>20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a:effectLst/>
                        </a:rPr>
                        <a:t>Less than school graduate</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3679491142"/>
                  </a:ext>
                </a:extLst>
              </a:tr>
              <a:tr h="188833">
                <a:tc>
                  <a:txBody>
                    <a:bodyPr/>
                    <a:lstStyle/>
                    <a:p>
                      <a:pPr algn="ctr" fontAlgn="b"/>
                      <a:r>
                        <a:rPr lang="es-ES" sz="1000" u="none" strike="noStrike">
                          <a:effectLst/>
                        </a:rPr>
                        <a:t>21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8859615"/>
                  </a:ext>
                </a:extLst>
              </a:tr>
              <a:tr h="188833">
                <a:tc>
                  <a:txBody>
                    <a:bodyPr/>
                    <a:lstStyle/>
                    <a:p>
                      <a:pPr algn="ctr" fontAlgn="b"/>
                      <a:r>
                        <a:rPr lang="es-ES" sz="1000" u="none" strike="noStrike">
                          <a:effectLst/>
                        </a:rPr>
                        <a:t>22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dirty="0">
                          <a:effectLst/>
                        </a:rPr>
                        <a:t>Incomplete primary education. Five EGB courses or equivalent or School Certificate or equivalent</a:t>
                      </a:r>
                      <a:endParaRPr lang="en-US" sz="1000" b="0" i="0" u="none" strike="noStrike" dirty="0">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4168743499"/>
                  </a:ext>
                </a:extLst>
              </a:tr>
              <a:tr h="188833">
                <a:tc>
                  <a:txBody>
                    <a:bodyPr/>
                    <a:lstStyle/>
                    <a:p>
                      <a:pPr algn="ctr" fontAlgn="b"/>
                      <a:r>
                        <a:rPr lang="es-ES" sz="1000" u="none" strike="noStrike">
                          <a:effectLst/>
                        </a:rPr>
                        <a:t>30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a:effectLst/>
                        </a:rPr>
                        <a:t>School graduate or equivalent</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Primary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2951542400"/>
                  </a:ext>
                </a:extLst>
              </a:tr>
              <a:tr h="188833">
                <a:tc>
                  <a:txBody>
                    <a:bodyPr/>
                    <a:lstStyle/>
                    <a:p>
                      <a:pPr algn="ctr" fontAlgn="b"/>
                      <a:r>
                        <a:rPr lang="es-ES" sz="1000" u="none" strike="noStrike">
                          <a:effectLst/>
                        </a:rPr>
                        <a:t>31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Elementary Bachelor. School graduate. EGB complete. Primary school complete. ESO. Basic vocational training.</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Primary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536130508"/>
                  </a:ext>
                </a:extLst>
              </a:tr>
              <a:tr h="188833">
                <a:tc>
                  <a:txBody>
                    <a:bodyPr/>
                    <a:lstStyle/>
                    <a:p>
                      <a:pPr algn="ctr" fontAlgn="b"/>
                      <a:r>
                        <a:rPr lang="es-ES" sz="1000" u="none" strike="noStrike">
                          <a:effectLst/>
                        </a:rPr>
                        <a:t>32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Vocational Training (First or Intermediate degree). Industry certificate of accreditation</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Primary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998051564"/>
                  </a:ext>
                </a:extLst>
              </a:tr>
              <a:tr h="188833">
                <a:tc>
                  <a:txBody>
                    <a:bodyPr/>
                    <a:lstStyle/>
                    <a:p>
                      <a:pPr algn="ctr" fontAlgn="b"/>
                      <a:r>
                        <a:rPr lang="es-ES" sz="1000" u="none" strike="noStrike">
                          <a:effectLst/>
                        </a:rPr>
                        <a:t>40</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Bachelor, second degree vocational training or equivalent or higher titles</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High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413001045"/>
                  </a:ext>
                </a:extLst>
              </a:tr>
              <a:tr h="188833">
                <a:tc>
                  <a:txBody>
                    <a:bodyPr/>
                    <a:lstStyle/>
                    <a:p>
                      <a:pPr algn="ctr" fontAlgn="b"/>
                      <a:r>
                        <a:rPr lang="es-ES" sz="1000" u="none" strike="noStrike">
                          <a:effectLst/>
                        </a:rPr>
                        <a:t>41</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Vocational Training (Second or superior degree). Industrial Mastery</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High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2504528977"/>
                  </a:ext>
                </a:extLst>
              </a:tr>
              <a:tr h="188833">
                <a:tc>
                  <a:txBody>
                    <a:bodyPr/>
                    <a:lstStyle/>
                    <a:p>
                      <a:pPr algn="ctr" fontAlgn="b"/>
                      <a:r>
                        <a:rPr lang="es-ES" sz="1000" u="none" strike="noStrike">
                          <a:effectLst/>
                        </a:rPr>
                        <a:t>42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Superior Bachelor. BUP. Bachelor LOGSE</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High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61308397"/>
                  </a:ext>
                </a:extLst>
              </a:tr>
              <a:tr h="182276">
                <a:tc>
                  <a:txBody>
                    <a:bodyPr/>
                    <a:lstStyle/>
                    <a:p>
                      <a:pPr algn="ctr" fontAlgn="b"/>
                      <a:r>
                        <a:rPr lang="es-ES" sz="1000" u="none" strike="noStrike">
                          <a:effectLst/>
                        </a:rPr>
                        <a:t>43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Other intermediate qualifications (Clinical Assistant, Secretary, Computer Programmer. Flight attendant. Diplomas in Arts and Crafts, etc..)</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High school</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4075233905"/>
                  </a:ext>
                </a:extLst>
              </a:tr>
              <a:tr h="188833">
                <a:tc>
                  <a:txBody>
                    <a:bodyPr/>
                    <a:lstStyle/>
                    <a:p>
                      <a:pPr algn="ctr" fontAlgn="b"/>
                      <a:r>
                        <a:rPr lang="es-ES" sz="1000" u="none" strike="noStrike">
                          <a:effectLst/>
                        </a:rPr>
                        <a:t>44</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Graduates in University Schools (Business, teachers in EGB, ATS and similar)</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690185046"/>
                  </a:ext>
                </a:extLst>
              </a:tr>
              <a:tr h="188833">
                <a:tc>
                  <a:txBody>
                    <a:bodyPr/>
                    <a:lstStyle/>
                    <a:p>
                      <a:pPr algn="ctr" fontAlgn="b"/>
                      <a:r>
                        <a:rPr lang="es-ES" sz="1000" u="none" strike="noStrike">
                          <a:effectLst/>
                        </a:rPr>
                        <a:t>45</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a:effectLst/>
                        </a:rPr>
                        <a:t>Architect or Technical Engineer</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788215978"/>
                  </a:ext>
                </a:extLst>
              </a:tr>
              <a:tr h="188833">
                <a:tc>
                  <a:txBody>
                    <a:bodyPr/>
                    <a:lstStyle/>
                    <a:p>
                      <a:pPr algn="ctr" fontAlgn="b"/>
                      <a:r>
                        <a:rPr lang="es-ES" sz="1000" u="none" strike="noStrike">
                          <a:effectLst/>
                        </a:rPr>
                        <a:t>46</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University degree. Architect or Senior Engineer. </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3175271143"/>
                  </a:ext>
                </a:extLst>
              </a:tr>
              <a:tr h="188833">
                <a:tc>
                  <a:txBody>
                    <a:bodyPr/>
                    <a:lstStyle/>
                    <a:p>
                      <a:pPr algn="ctr" fontAlgn="b"/>
                      <a:r>
                        <a:rPr lang="es-ES" sz="1000" u="none" strike="noStrike">
                          <a:effectLst/>
                        </a:rPr>
                        <a:t>47</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a:effectLst/>
                        </a:rPr>
                        <a:t>Non-University Higher Education degrees</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3782810852"/>
                  </a:ext>
                </a:extLst>
              </a:tr>
              <a:tr h="145916">
                <a:tc>
                  <a:txBody>
                    <a:bodyPr/>
                    <a:lstStyle/>
                    <a:p>
                      <a:pPr algn="ctr" fontAlgn="b"/>
                      <a:r>
                        <a:rPr lang="es-ES" sz="1000" u="none" strike="noStrike">
                          <a:effectLst/>
                        </a:rPr>
                        <a:t>48</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n-US" sz="1000" u="none" strike="noStrike">
                          <a:effectLst/>
                        </a:rPr>
                        <a:t>Doctorate/phD and postgraduate studies or specialization for Graduates. University Master's degree</a:t>
                      </a:r>
                      <a:endParaRPr lang="en-U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1361605881"/>
                  </a:ext>
                </a:extLst>
              </a:tr>
              <a:tr h="145916">
                <a:tc>
                  <a:txBody>
                    <a:bodyPr/>
                    <a:lstStyle/>
                    <a:p>
                      <a:pPr algn="ctr" fontAlgn="b"/>
                      <a:r>
                        <a:rPr lang="es-ES" sz="1000" u="none" strike="noStrike">
                          <a:effectLst/>
                        </a:rPr>
                        <a:t>99</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l" fontAlgn="b"/>
                      <a:r>
                        <a:rPr lang="es-ES" sz="1000" u="none" strike="noStrike" dirty="0" err="1">
                          <a:effectLst/>
                        </a:rPr>
                        <a:t>Unknown</a:t>
                      </a:r>
                      <a:endParaRPr lang="es-ES" sz="1000" b="0" i="0" u="none" strike="noStrike" dirty="0">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a:effectLst/>
                        </a:rPr>
                        <a:t>NA</a:t>
                      </a:r>
                      <a:endParaRPr lang="es-ES" sz="1000" b="0" i="0" u="none" strike="noStrike">
                        <a:solidFill>
                          <a:srgbClr val="000000"/>
                        </a:solidFill>
                        <a:effectLst/>
                        <a:latin typeface="Arial" panose="020B0604020202020204" pitchFamily="34" charset="0"/>
                      </a:endParaRPr>
                    </a:p>
                  </a:txBody>
                  <a:tcPr marL="8583" marR="8583" marT="8583" marB="0" anchor="b"/>
                </a:tc>
                <a:tc>
                  <a:txBody>
                    <a:bodyPr/>
                    <a:lstStyle/>
                    <a:p>
                      <a:pPr algn="ctr" fontAlgn="b"/>
                      <a:r>
                        <a:rPr lang="es-ES" sz="1000" u="none" strike="noStrike" dirty="0" err="1">
                          <a:effectLst/>
                        </a:rPr>
                        <a:t>Unknown</a:t>
                      </a:r>
                      <a:endParaRPr lang="es-ES" sz="1000" b="0" i="0" u="none" strike="noStrike" dirty="0">
                        <a:solidFill>
                          <a:srgbClr val="000000"/>
                        </a:solidFill>
                        <a:effectLst/>
                        <a:latin typeface="Arial" panose="020B0604020202020204" pitchFamily="34" charset="0"/>
                      </a:endParaRPr>
                    </a:p>
                  </a:txBody>
                  <a:tcPr marL="8583" marR="8583" marT="8583" marB="0" anchor="b"/>
                </a:tc>
                <a:extLst>
                  <a:ext uri="{0D108BD9-81ED-4DB2-BD59-A6C34878D82A}">
                    <a16:rowId xmlns:a16="http://schemas.microsoft.com/office/drawing/2014/main" val="449450615"/>
                  </a:ext>
                </a:extLst>
              </a:tr>
            </a:tbl>
          </a:graphicData>
        </a:graphic>
      </p:graphicFrame>
      <p:graphicFrame>
        <p:nvGraphicFramePr>
          <p:cNvPr id="12" name="Tabla 11"/>
          <p:cNvGraphicFramePr>
            <a:graphicFrameLocks noGrp="1"/>
          </p:cNvGraphicFramePr>
          <p:nvPr>
            <p:extLst>
              <p:ext uri="{D42A27DB-BD31-4B8C-83A1-F6EECF244321}">
                <p14:modId xmlns:p14="http://schemas.microsoft.com/office/powerpoint/2010/main" val="3591476702"/>
              </p:ext>
            </p:extLst>
          </p:nvPr>
        </p:nvGraphicFramePr>
        <p:xfrm>
          <a:off x="1431256" y="3295278"/>
          <a:ext cx="4914900" cy="1257300"/>
        </p:xfrm>
        <a:graphic>
          <a:graphicData uri="http://schemas.openxmlformats.org/drawingml/2006/table">
            <a:tbl>
              <a:tblPr>
                <a:tableStyleId>{5C22544A-7EE6-4342-B048-85BDC9FD1C3A}</a:tableStyleId>
              </a:tblPr>
              <a:tblGrid>
                <a:gridCol w="672231">
                  <a:extLst>
                    <a:ext uri="{9D8B030D-6E8A-4147-A177-3AD203B41FA5}">
                      <a16:colId xmlns:a16="http://schemas.microsoft.com/office/drawing/2014/main" val="2698986689"/>
                    </a:ext>
                  </a:extLst>
                </a:gridCol>
                <a:gridCol w="1017860">
                  <a:extLst>
                    <a:ext uri="{9D8B030D-6E8A-4147-A177-3AD203B41FA5}">
                      <a16:colId xmlns:a16="http://schemas.microsoft.com/office/drawing/2014/main" val="3343413840"/>
                    </a:ext>
                  </a:extLst>
                </a:gridCol>
                <a:gridCol w="3224809">
                  <a:extLst>
                    <a:ext uri="{9D8B030D-6E8A-4147-A177-3AD203B41FA5}">
                      <a16:colId xmlns:a16="http://schemas.microsoft.com/office/drawing/2014/main" val="3238514366"/>
                    </a:ext>
                  </a:extLst>
                </a:gridCol>
              </a:tblGrid>
              <a:tr h="209550">
                <a:tc>
                  <a:txBody>
                    <a:bodyPr/>
                    <a:lstStyle/>
                    <a:p>
                      <a:pPr algn="l" fontAlgn="b"/>
                      <a:r>
                        <a:rPr lang="es-ES" sz="1000" u="none" strike="noStrike">
                          <a:effectLst/>
                        </a:rPr>
                        <a:t>education</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categories</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smtClean="0">
                          <a:effectLst/>
                        </a:rPr>
                        <a:t>transformation</a:t>
                      </a:r>
                      <a:endParaRPr lang="es-ES"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769395421"/>
                  </a:ext>
                </a:extLst>
              </a:tr>
              <a:tr h="209550">
                <a:tc>
                  <a:txBody>
                    <a:bodyPr/>
                    <a:lstStyle/>
                    <a:p>
                      <a:pPr algn="r"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Without studies</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If </a:t>
                      </a:r>
                      <a:r>
                        <a:rPr lang="en-US" sz="1000" u="none" strike="noStrike" dirty="0">
                          <a:solidFill>
                            <a:srgbClr val="7030A0"/>
                          </a:solidFill>
                          <a:effectLst/>
                        </a:rPr>
                        <a:t>CNES</a:t>
                      </a:r>
                      <a:r>
                        <a:rPr lang="en-US" sz="1000" u="none" strike="noStrike" dirty="0">
                          <a:effectLst/>
                        </a:rPr>
                        <a:t> == 10 | 11 | 20 | 21 | 22 =&gt; 0=Without studies</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629871725"/>
                  </a:ext>
                </a:extLst>
              </a:tr>
              <a:tr h="209550">
                <a:tc>
                  <a:txBody>
                    <a:bodyPr/>
                    <a:lstStyle/>
                    <a:p>
                      <a:pPr algn="r" fontAlgn="b"/>
                      <a:r>
                        <a:rPr lang="es-ES" sz="1000" u="none" strike="noStrike">
                          <a:effectLst/>
                        </a:rPr>
                        <a:t>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Primary school</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If </a:t>
                      </a:r>
                      <a:r>
                        <a:rPr lang="en-US" sz="1000" u="none" strike="noStrike" dirty="0">
                          <a:solidFill>
                            <a:srgbClr val="7030A0"/>
                          </a:solidFill>
                          <a:effectLst/>
                        </a:rPr>
                        <a:t>CNES </a:t>
                      </a:r>
                      <a:r>
                        <a:rPr lang="en-US" sz="1000" u="none" strike="noStrike" dirty="0">
                          <a:effectLst/>
                        </a:rPr>
                        <a:t>==30 | 31 |  32 =&gt; </a:t>
                      </a:r>
                      <a:r>
                        <a:rPr lang="en-US" sz="1000" u="none" strike="noStrike" dirty="0" smtClean="0">
                          <a:effectLst/>
                        </a:rPr>
                        <a:t>                 1=Primary </a:t>
                      </a:r>
                      <a:r>
                        <a:rPr lang="en-US" sz="1000" u="none" strike="noStrike" dirty="0">
                          <a:effectLst/>
                        </a:rPr>
                        <a:t>school</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262745083"/>
                  </a:ext>
                </a:extLst>
              </a:tr>
              <a:tr h="209550">
                <a:tc>
                  <a:txBody>
                    <a:bodyPr/>
                    <a:lstStyle/>
                    <a:p>
                      <a:pPr algn="r" fontAlgn="b"/>
                      <a:r>
                        <a:rPr lang="es-ES" sz="1000" u="none" strike="noStrike">
                          <a:effectLst/>
                        </a:rPr>
                        <a:t>2</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High school</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If </a:t>
                      </a:r>
                      <a:r>
                        <a:rPr lang="en-US" sz="1000" u="none" strike="noStrike" dirty="0">
                          <a:solidFill>
                            <a:srgbClr val="7030A0"/>
                          </a:solidFill>
                          <a:effectLst/>
                        </a:rPr>
                        <a:t>CNES </a:t>
                      </a:r>
                      <a:r>
                        <a:rPr lang="en-US" sz="1000" u="none" strike="noStrike" dirty="0">
                          <a:effectLst/>
                        </a:rPr>
                        <a:t>== 40| 41| 42| 43  </a:t>
                      </a:r>
                      <a:r>
                        <a:rPr lang="en-US" sz="1000" u="none" strike="noStrike" dirty="0" smtClean="0">
                          <a:effectLst/>
                        </a:rPr>
                        <a:t>=&gt;            </a:t>
                      </a:r>
                      <a:r>
                        <a:rPr lang="en-US" sz="1000" u="none" strike="noStrike" dirty="0">
                          <a:effectLst/>
                        </a:rPr>
                        <a:t>2= High school</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777863185"/>
                  </a:ext>
                </a:extLst>
              </a:tr>
              <a:tr h="209550">
                <a:tc>
                  <a:txBody>
                    <a:bodyPr/>
                    <a:lstStyle/>
                    <a:p>
                      <a:pPr algn="r" fontAlgn="b"/>
                      <a:r>
                        <a:rPr lang="es-ES" sz="1000" u="none" strike="noStrike">
                          <a:effectLst/>
                        </a:rPr>
                        <a:t>3</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University</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a:effectLst/>
                        </a:rPr>
                        <a:t>If </a:t>
                      </a:r>
                      <a:r>
                        <a:rPr lang="en-US" sz="1000" u="none" strike="noStrike" dirty="0">
                          <a:solidFill>
                            <a:srgbClr val="7030A0"/>
                          </a:solidFill>
                          <a:effectLst/>
                        </a:rPr>
                        <a:t>CNES</a:t>
                      </a:r>
                      <a:r>
                        <a:rPr lang="en-US" sz="1000" u="none" strike="noStrike" dirty="0">
                          <a:effectLst/>
                        </a:rPr>
                        <a:t> == 44 | 45| 46| 47| 48 </a:t>
                      </a:r>
                      <a:r>
                        <a:rPr lang="en-US" sz="1000" u="none" strike="noStrike" dirty="0" smtClean="0">
                          <a:effectLst/>
                        </a:rPr>
                        <a:t>=&gt;     </a:t>
                      </a:r>
                      <a:r>
                        <a:rPr lang="en-US" sz="1000" u="none" strike="noStrike" dirty="0">
                          <a:effectLst/>
                        </a:rPr>
                        <a:t>3= University</a:t>
                      </a:r>
                      <a:endParaRPr lang="en-U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212864014"/>
                  </a:ext>
                </a:extLst>
              </a:tr>
              <a:tr h="209550">
                <a:tc>
                  <a:txBody>
                    <a:bodyPr/>
                    <a:lstStyle/>
                    <a:p>
                      <a:pPr algn="r" fontAlgn="t"/>
                      <a:r>
                        <a:rPr lang="es-ES" sz="1000" u="none" strike="noStrike">
                          <a:effectLst/>
                        </a:rPr>
                        <a:t>NA</a:t>
                      </a:r>
                      <a:endParaRPr lang="es-ES" sz="1000" b="0" i="0" u="none" strike="noStrike">
                        <a:solidFill>
                          <a:srgbClr val="000000"/>
                        </a:solidFill>
                        <a:effectLst/>
                        <a:latin typeface="Arial" panose="020B0604020202020204" pitchFamily="34" charset="0"/>
                      </a:endParaRPr>
                    </a:p>
                  </a:txBody>
                  <a:tcPr marL="9525" marR="9525" marT="9525" marB="0"/>
                </a:tc>
                <a:tc>
                  <a:txBody>
                    <a:bodyPr/>
                    <a:lstStyle/>
                    <a:p>
                      <a:pPr algn="l" fontAlgn="b"/>
                      <a:r>
                        <a:rPr lang="es-ES" sz="1000" u="none" strike="noStrike">
                          <a:effectLst/>
                        </a:rPr>
                        <a:t>Unknown</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dirty="0" err="1">
                          <a:effectLst/>
                        </a:rPr>
                        <a:t>If</a:t>
                      </a:r>
                      <a:r>
                        <a:rPr lang="es-ES" sz="1000" u="none" strike="noStrike" dirty="0">
                          <a:effectLst/>
                        </a:rPr>
                        <a:t> 99 =&gt; </a:t>
                      </a:r>
                      <a:r>
                        <a:rPr lang="es-ES" sz="1000" u="none" strike="noStrike" dirty="0" err="1">
                          <a:effectLst/>
                        </a:rPr>
                        <a:t>Unknown</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957001351"/>
                  </a:ext>
                </a:extLst>
              </a:tr>
            </a:tbl>
          </a:graphicData>
        </a:graphic>
      </p:graphicFrame>
      <p:sp>
        <p:nvSpPr>
          <p:cNvPr id="13" name="Rectángulo 12"/>
          <p:cNvSpPr/>
          <p:nvPr/>
        </p:nvSpPr>
        <p:spPr>
          <a:xfrm>
            <a:off x="6687840" y="1804512"/>
            <a:ext cx="8128000" cy="369332"/>
          </a:xfrm>
          <a:prstGeom prst="rect">
            <a:avLst/>
          </a:prstGeom>
        </p:spPr>
        <p:txBody>
          <a:bodyPr>
            <a:spAutoFit/>
          </a:bodyPr>
          <a:lstStyle/>
          <a:p>
            <a:r>
              <a:rPr lang="en-US" dirty="0"/>
              <a:t>observation. Description of the original codes if CNES used (*)</a:t>
            </a:r>
            <a:endParaRPr lang="es-ES" dirty="0"/>
          </a:p>
        </p:txBody>
      </p:sp>
      <p:sp>
        <p:nvSpPr>
          <p:cNvPr id="14" name="Rectángulo 13"/>
          <p:cNvSpPr/>
          <p:nvPr/>
        </p:nvSpPr>
        <p:spPr>
          <a:xfrm>
            <a:off x="16080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1</a:t>
            </a:r>
            <a:endParaRPr lang="es-ES" sz="2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783759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p:txBody>
          <a:bodyPr/>
          <a:lstStyle/>
          <a:p>
            <a:r>
              <a:rPr lang="es-ES" b="1" dirty="0">
                <a:ln w="22225">
                  <a:solidFill>
                    <a:schemeClr val="accent2"/>
                  </a:solidFill>
                  <a:prstDash val="solid"/>
                </a:ln>
                <a:solidFill>
                  <a:schemeClr val="accent2">
                    <a:lumMod val="40000"/>
                    <a:lumOff val="60000"/>
                  </a:schemeClr>
                </a:solidFill>
                <a:effectLst/>
              </a:rPr>
              <a:t>1 DM_PATIENT</a:t>
            </a:r>
          </a:p>
          <a:p>
            <a:endParaRPr lang="es-ES" dirty="0"/>
          </a:p>
        </p:txBody>
      </p:sp>
      <p:sp>
        <p:nvSpPr>
          <p:cNvPr id="5" name="CuadroTexto 4"/>
          <p:cNvSpPr txBox="1"/>
          <p:nvPr/>
        </p:nvSpPr>
        <p:spPr>
          <a:xfrm>
            <a:off x="2727400" y="1927622"/>
            <a:ext cx="2100640" cy="923330"/>
          </a:xfrm>
          <a:prstGeom prst="rect">
            <a:avLst/>
          </a:prstGeom>
          <a:noFill/>
        </p:spPr>
        <p:txBody>
          <a:bodyPr wrap="none" rtlCol="0">
            <a:spAutoFit/>
          </a:bodyPr>
          <a:lstStyle/>
          <a:p>
            <a:r>
              <a:rPr lang="es-ES_tradnl" b="1" dirty="0" err="1" smtClean="0">
                <a:solidFill>
                  <a:srgbClr val="C00000"/>
                </a:solidFill>
              </a:rPr>
              <a:t>copayment</a:t>
            </a:r>
            <a:r>
              <a:rPr lang="es-ES_tradnl" dirty="0" smtClean="0"/>
              <a:t> variable </a:t>
            </a:r>
          </a:p>
          <a:p>
            <a:r>
              <a:rPr lang="es-ES_tradnl" dirty="0" err="1" smtClean="0"/>
              <a:t>is</a:t>
            </a:r>
            <a:r>
              <a:rPr lang="es-ES_tradnl" dirty="0" smtClean="0"/>
              <a:t> </a:t>
            </a:r>
            <a:r>
              <a:rPr lang="es-ES_tradnl" dirty="0" err="1" smtClean="0"/>
              <a:t>defined</a:t>
            </a:r>
            <a:r>
              <a:rPr lang="es-ES_tradnl" dirty="0" smtClean="0"/>
              <a:t> in </a:t>
            </a:r>
            <a:r>
              <a:rPr lang="es-ES_tradnl" dirty="0" err="1" smtClean="0"/>
              <a:t>sheet</a:t>
            </a:r>
            <a:r>
              <a:rPr lang="es-ES_tradnl" dirty="0" smtClean="0"/>
              <a:t> </a:t>
            </a:r>
          </a:p>
          <a:p>
            <a:r>
              <a:rPr lang="es-ES_tradnl" dirty="0" smtClean="0"/>
              <a:t>‘</a:t>
            </a:r>
            <a:r>
              <a:rPr lang="es-ES_tradnl" b="1" dirty="0" smtClean="0">
                <a:solidFill>
                  <a:srgbClr val="FF0000"/>
                </a:solidFill>
              </a:rPr>
              <a:t>annex2</a:t>
            </a:r>
            <a:r>
              <a:rPr lang="es-ES_tradnl" dirty="0" smtClean="0"/>
              <a:t>’</a:t>
            </a:r>
            <a:endParaRPr lang="es-ES" dirty="0"/>
          </a:p>
        </p:txBody>
      </p:sp>
      <p:sp>
        <p:nvSpPr>
          <p:cNvPr id="7" name="Rectángulo 6"/>
          <p:cNvSpPr/>
          <p:nvPr/>
        </p:nvSpPr>
        <p:spPr>
          <a:xfrm>
            <a:off x="711176" y="8244408"/>
            <a:ext cx="14761640" cy="923330"/>
          </a:xfrm>
          <a:prstGeom prst="rect">
            <a:avLst/>
          </a:prstGeom>
        </p:spPr>
        <p:txBody>
          <a:bodyPr wrap="square">
            <a:spAutoFit/>
          </a:bodyPr>
          <a:lstStyle/>
          <a:p>
            <a:r>
              <a:rPr lang="en-US" dirty="0"/>
              <a:t>(*) as in </a:t>
            </a:r>
            <a:r>
              <a:rPr lang="en-US" dirty="0">
                <a:hlinkClick r:id="rId2"/>
              </a:rPr>
              <a:t>http://</a:t>
            </a:r>
            <a:r>
              <a:rPr lang="en-US" dirty="0" smtClean="0">
                <a:hlinkClick r:id="rId2"/>
              </a:rPr>
              <a:t>www.navarra.es/home_es/Actualidad/Sala+de+prensa/Noticias/2012/06/28/Copago+Navarra+aportacion.htm#comienzoContenido</a:t>
            </a:r>
            <a:endParaRPr lang="en-US" dirty="0" smtClean="0"/>
          </a:p>
          <a:p>
            <a:r>
              <a:rPr lang="en-US" dirty="0" smtClean="0"/>
              <a:t> </a:t>
            </a:r>
            <a:r>
              <a:rPr lang="en-US" dirty="0"/>
              <a:t>(**) as in  </a:t>
            </a:r>
            <a:r>
              <a:rPr lang="en-US" dirty="0">
                <a:hlinkClick r:id="rId3"/>
              </a:rPr>
              <a:t>https://www.iso.org/obp/ui/#search/code</a:t>
            </a:r>
            <a:r>
              <a:rPr lang="en-US" dirty="0" smtClean="0">
                <a:hlinkClick r:id="rId3"/>
              </a:rPr>
              <a:t>/</a:t>
            </a:r>
            <a:endParaRPr lang="en-US" dirty="0" smtClean="0"/>
          </a:p>
          <a:p>
            <a:endParaRPr lang="es-ES" dirty="0"/>
          </a:p>
        </p:txBody>
      </p:sp>
      <p:graphicFrame>
        <p:nvGraphicFramePr>
          <p:cNvPr id="4" name="Tabla 3"/>
          <p:cNvGraphicFramePr>
            <a:graphicFrameLocks noGrp="1"/>
          </p:cNvGraphicFramePr>
          <p:nvPr>
            <p:extLst>
              <p:ext uri="{D42A27DB-BD31-4B8C-83A1-F6EECF244321}">
                <p14:modId xmlns:p14="http://schemas.microsoft.com/office/powerpoint/2010/main" val="2092782444"/>
              </p:ext>
            </p:extLst>
          </p:nvPr>
        </p:nvGraphicFramePr>
        <p:xfrm>
          <a:off x="1183433" y="3131840"/>
          <a:ext cx="5481711" cy="647700"/>
        </p:xfrm>
        <a:graphic>
          <a:graphicData uri="http://schemas.openxmlformats.org/drawingml/2006/table">
            <a:tbl>
              <a:tblPr>
                <a:tableStyleId>{5C22544A-7EE6-4342-B048-85BDC9FD1C3A}</a:tableStyleId>
              </a:tblPr>
              <a:tblGrid>
                <a:gridCol w="792087">
                  <a:extLst>
                    <a:ext uri="{9D8B030D-6E8A-4147-A177-3AD203B41FA5}">
                      <a16:colId xmlns:a16="http://schemas.microsoft.com/office/drawing/2014/main" val="3369743029"/>
                    </a:ext>
                  </a:extLst>
                </a:gridCol>
                <a:gridCol w="1152128">
                  <a:extLst>
                    <a:ext uri="{9D8B030D-6E8A-4147-A177-3AD203B41FA5}">
                      <a16:colId xmlns:a16="http://schemas.microsoft.com/office/drawing/2014/main" val="54399753"/>
                    </a:ext>
                  </a:extLst>
                </a:gridCol>
                <a:gridCol w="3537496">
                  <a:extLst>
                    <a:ext uri="{9D8B030D-6E8A-4147-A177-3AD203B41FA5}">
                      <a16:colId xmlns:a16="http://schemas.microsoft.com/office/drawing/2014/main" val="472939455"/>
                    </a:ext>
                  </a:extLst>
                </a:gridCol>
              </a:tblGrid>
              <a:tr h="161925">
                <a:tc>
                  <a:txBody>
                    <a:bodyPr/>
                    <a:lstStyle/>
                    <a:p>
                      <a:pPr algn="l" fontAlgn="b"/>
                      <a:r>
                        <a:rPr lang="es-ES" sz="1000" u="none" strike="noStrike" dirty="0" err="1">
                          <a:effectLst/>
                        </a:rPr>
                        <a:t>copayment</a:t>
                      </a:r>
                      <a:endParaRPr lang="es-ES" sz="10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description</a:t>
                      </a:r>
                      <a:endParaRPr lang="es-E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transformation</a:t>
                      </a:r>
                      <a:endParaRPr lang="es-ES" sz="10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849694863"/>
                  </a:ext>
                </a:extLst>
              </a:tr>
              <a:tr h="161925">
                <a:tc>
                  <a:txBody>
                    <a:bodyPr/>
                    <a:lstStyle/>
                    <a:p>
                      <a:pPr algn="l" fontAlgn="b"/>
                      <a:r>
                        <a:rPr lang="es-ES" sz="1000" u="none" strike="noStrike">
                          <a:effectLst/>
                        </a:rPr>
                        <a:t>0</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less.18000 €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a:effectLst/>
                        </a:rPr>
                        <a:t>If codTSI.cod_subTSI: 1 | 2.2 | 3 =&gt; 0=less.18000 €</a:t>
                      </a:r>
                      <a:endParaRPr lang="en-U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036395854"/>
                  </a:ext>
                </a:extLst>
              </a:tr>
              <a:tr h="108198">
                <a:tc>
                  <a:txBody>
                    <a:bodyPr/>
                    <a:lstStyle/>
                    <a:p>
                      <a:pPr algn="l" fontAlgn="b"/>
                      <a:r>
                        <a:rPr lang="es-ES" sz="1000" u="none" strike="noStrike">
                          <a:effectLst/>
                        </a:rPr>
                        <a:t>1</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more.equal.18000 € </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If codTSI.cod_subTSI:2.3 | 4 | 5 | 5.4 | 6 =&gt; 1=more.equal.18000 €</a:t>
                      </a:r>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353631672"/>
                  </a:ext>
                </a:extLst>
              </a:tr>
              <a:tr h="161925">
                <a:tc>
                  <a:txBody>
                    <a:bodyPr/>
                    <a:lstStyle/>
                    <a:p>
                      <a:pPr algn="l" fontAlgn="b"/>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u="none" strike="noStrike">
                          <a:effectLst/>
                        </a:rPr>
                        <a:t>Unknown</a:t>
                      </a:r>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000" u="none" strike="noStrike" dirty="0" smtClean="0">
                          <a:effectLst/>
                        </a:rPr>
                        <a:t>If </a:t>
                      </a:r>
                      <a:r>
                        <a:rPr lang="en-US" sz="1000" u="none" strike="noStrike" dirty="0" err="1" smtClean="0">
                          <a:effectLst/>
                        </a:rPr>
                        <a:t>codTSI.cod_subTSI</a:t>
                      </a:r>
                      <a:r>
                        <a:rPr lang="en-US" sz="1000" u="none" strike="noStrike" dirty="0" smtClean="0">
                          <a:effectLst/>
                        </a:rPr>
                        <a:t>: 2.1 | Unknown =&gt; Leave empty</a:t>
                      </a:r>
                      <a:endParaRPr lang="pl-PL"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622723570"/>
                  </a:ext>
                </a:extLst>
              </a:tr>
            </a:tbl>
          </a:graphicData>
        </a:graphic>
      </p:graphicFrame>
      <p:sp>
        <p:nvSpPr>
          <p:cNvPr id="12" name="Rectángulo 11"/>
          <p:cNvSpPr/>
          <p:nvPr/>
        </p:nvSpPr>
        <p:spPr>
          <a:xfrm>
            <a:off x="6687840" y="1547664"/>
            <a:ext cx="8128000" cy="369332"/>
          </a:xfrm>
          <a:prstGeom prst="rect">
            <a:avLst/>
          </a:prstGeom>
        </p:spPr>
        <p:txBody>
          <a:bodyPr>
            <a:spAutoFit/>
          </a:bodyPr>
          <a:lstStyle/>
          <a:p>
            <a:r>
              <a:rPr lang="en-US" dirty="0" smtClean="0"/>
              <a:t>observation. </a:t>
            </a:r>
            <a:r>
              <a:rPr lang="en-US" dirty="0"/>
              <a:t>Description of the original TSI </a:t>
            </a:r>
            <a:r>
              <a:rPr lang="en-US" dirty="0" smtClean="0"/>
              <a:t>(*)</a:t>
            </a:r>
            <a:endParaRPr lang="es-ES" dirty="0"/>
          </a:p>
        </p:txBody>
      </p:sp>
      <p:graphicFrame>
        <p:nvGraphicFramePr>
          <p:cNvPr id="8" name="Tabla 7"/>
          <p:cNvGraphicFramePr>
            <a:graphicFrameLocks noGrp="1"/>
          </p:cNvGraphicFramePr>
          <p:nvPr>
            <p:extLst>
              <p:ext uri="{D42A27DB-BD31-4B8C-83A1-F6EECF244321}">
                <p14:modId xmlns:p14="http://schemas.microsoft.com/office/powerpoint/2010/main" val="3019657890"/>
              </p:ext>
            </p:extLst>
          </p:nvPr>
        </p:nvGraphicFramePr>
        <p:xfrm>
          <a:off x="6836817" y="1907704"/>
          <a:ext cx="7843910" cy="1943100"/>
        </p:xfrm>
        <a:graphic>
          <a:graphicData uri="http://schemas.openxmlformats.org/drawingml/2006/table">
            <a:tbl>
              <a:tblPr>
                <a:tableStyleId>{5C22544A-7EE6-4342-B048-85BDC9FD1C3A}</a:tableStyleId>
              </a:tblPr>
              <a:tblGrid>
                <a:gridCol w="541754">
                  <a:extLst>
                    <a:ext uri="{9D8B030D-6E8A-4147-A177-3AD203B41FA5}">
                      <a16:colId xmlns:a16="http://schemas.microsoft.com/office/drawing/2014/main" val="3001730589"/>
                    </a:ext>
                  </a:extLst>
                </a:gridCol>
                <a:gridCol w="965453">
                  <a:extLst>
                    <a:ext uri="{9D8B030D-6E8A-4147-A177-3AD203B41FA5}">
                      <a16:colId xmlns:a16="http://schemas.microsoft.com/office/drawing/2014/main" val="1600007610"/>
                    </a:ext>
                  </a:extLst>
                </a:gridCol>
                <a:gridCol w="2304256">
                  <a:extLst>
                    <a:ext uri="{9D8B030D-6E8A-4147-A177-3AD203B41FA5}">
                      <a16:colId xmlns:a16="http://schemas.microsoft.com/office/drawing/2014/main" val="1386239881"/>
                    </a:ext>
                  </a:extLst>
                </a:gridCol>
                <a:gridCol w="1944216">
                  <a:extLst>
                    <a:ext uri="{9D8B030D-6E8A-4147-A177-3AD203B41FA5}">
                      <a16:colId xmlns:a16="http://schemas.microsoft.com/office/drawing/2014/main" val="443812068"/>
                    </a:ext>
                  </a:extLst>
                </a:gridCol>
                <a:gridCol w="720080">
                  <a:extLst>
                    <a:ext uri="{9D8B030D-6E8A-4147-A177-3AD203B41FA5}">
                      <a16:colId xmlns:a16="http://schemas.microsoft.com/office/drawing/2014/main" val="1573053088"/>
                    </a:ext>
                  </a:extLst>
                </a:gridCol>
                <a:gridCol w="1368151">
                  <a:extLst>
                    <a:ext uri="{9D8B030D-6E8A-4147-A177-3AD203B41FA5}">
                      <a16:colId xmlns:a16="http://schemas.microsoft.com/office/drawing/2014/main" val="2543818877"/>
                    </a:ext>
                  </a:extLst>
                </a:gridCol>
              </a:tblGrid>
              <a:tr h="161925">
                <a:tc>
                  <a:txBody>
                    <a:bodyPr/>
                    <a:lstStyle/>
                    <a:p>
                      <a:pPr algn="l" fontAlgn="b"/>
                      <a:r>
                        <a:rPr lang="es-ES" sz="1000" b="0" i="0" u="none" strike="noStrike" dirty="0" err="1">
                          <a:solidFill>
                            <a:srgbClr val="000000"/>
                          </a:solidFill>
                          <a:effectLst/>
                          <a:latin typeface="Arial" panose="020B0604020202020204" pitchFamily="34" charset="0"/>
                        </a:rPr>
                        <a:t>codTSI</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cod_subTSI</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desTSI</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descSUBTSI</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copayment</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description</a:t>
                      </a:r>
                      <a:endParaRPr lang="es-ES" sz="1000" b="0"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57992959"/>
                  </a:ext>
                </a:extLst>
              </a:tr>
              <a:tr h="161925">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0% (EXENT)</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less.18000 € </a:t>
                      </a:r>
                    </a:p>
                  </a:txBody>
                  <a:tcPr marL="9525" marR="9525" marT="9525" marB="0" anchor="b"/>
                </a:tc>
                <a:extLst>
                  <a:ext uri="{0D108BD9-81ED-4DB2-BD59-A6C34878D82A}">
                    <a16:rowId xmlns:a16="http://schemas.microsoft.com/office/drawing/2014/main" val="2274491815"/>
                  </a:ext>
                </a:extLst>
              </a:tr>
              <a:tr h="161925">
                <a:tc>
                  <a:txBody>
                    <a:bodyPr/>
                    <a:lstStyle/>
                    <a:p>
                      <a:pPr algn="ctr" fontAlgn="b"/>
                      <a:r>
                        <a:rPr lang="es-ES" sz="1000" b="0" i="0" u="none" strike="noStrike">
                          <a:solidFill>
                            <a:srgbClr val="000000"/>
                          </a:solidFill>
                          <a:effectLst/>
                          <a:latin typeface="Arial" panose="020B0604020202020204" pitchFamily="34" charset="0"/>
                        </a:rPr>
                        <a:t>2</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10%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Without monthly contribution limit</a:t>
                      </a:r>
                    </a:p>
                  </a:txBody>
                  <a:tcPr marL="9525" marR="9525" marT="9525" marB="0" anchor="b"/>
                </a:tc>
                <a:tc>
                  <a:txBody>
                    <a:bodyPr/>
                    <a:lstStyle/>
                    <a:p>
                      <a:pPr algn="ctr"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748766749"/>
                  </a:ext>
                </a:extLst>
              </a:tr>
              <a:tr h="161925">
                <a:tc>
                  <a:txBody>
                    <a:bodyPr/>
                    <a:lstStyle/>
                    <a:p>
                      <a:pPr algn="ctr" fontAlgn="b"/>
                      <a:r>
                        <a:rPr lang="es-ES" sz="1000" b="0" i="0" u="none" strike="noStrike">
                          <a:solidFill>
                            <a:srgbClr val="000000"/>
                          </a:solidFill>
                          <a:effectLst/>
                          <a:latin typeface="Arial" panose="020B0604020202020204" pitchFamily="34" charset="0"/>
                        </a:rPr>
                        <a:t>2</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2</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10%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Monthly contribution limit: 8.26</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less.18000 € </a:t>
                      </a:r>
                    </a:p>
                  </a:txBody>
                  <a:tcPr marL="9525" marR="9525" marT="9525" marB="0" anchor="b"/>
                </a:tc>
                <a:extLst>
                  <a:ext uri="{0D108BD9-81ED-4DB2-BD59-A6C34878D82A}">
                    <a16:rowId xmlns:a16="http://schemas.microsoft.com/office/drawing/2014/main" val="1041628127"/>
                  </a:ext>
                </a:extLst>
              </a:tr>
              <a:tr h="161925">
                <a:tc>
                  <a:txBody>
                    <a:bodyPr/>
                    <a:lstStyle/>
                    <a:p>
                      <a:pPr algn="ctr" fontAlgn="b"/>
                      <a:r>
                        <a:rPr lang="es-ES" sz="1000" b="0" i="0" u="none" strike="noStrike">
                          <a:solidFill>
                            <a:srgbClr val="000000"/>
                          </a:solidFill>
                          <a:effectLst/>
                          <a:latin typeface="Arial" panose="020B0604020202020204" pitchFamily="34" charset="0"/>
                        </a:rPr>
                        <a:t>2</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3</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10%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Monthly contribution limit: 18.59</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more.equal.18000 € </a:t>
                      </a:r>
                    </a:p>
                  </a:txBody>
                  <a:tcPr marL="9525" marR="9525" marT="9525" marB="0" anchor="b"/>
                </a:tc>
                <a:extLst>
                  <a:ext uri="{0D108BD9-81ED-4DB2-BD59-A6C34878D82A}">
                    <a16:rowId xmlns:a16="http://schemas.microsoft.com/office/drawing/2014/main" val="3291899771"/>
                  </a:ext>
                </a:extLst>
              </a:tr>
              <a:tr h="161925">
                <a:tc>
                  <a:txBody>
                    <a:bodyPr/>
                    <a:lstStyle/>
                    <a:p>
                      <a:pPr algn="ctr" fontAlgn="b"/>
                      <a:r>
                        <a:rPr lang="es-ES" sz="1000" b="0" i="0" u="none" strike="noStrike">
                          <a:solidFill>
                            <a:srgbClr val="000000"/>
                          </a:solidFill>
                          <a:effectLst/>
                          <a:latin typeface="Arial" panose="020B0604020202020204" pitchFamily="34" charset="0"/>
                        </a:rPr>
                        <a:t>3</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40%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less.18000 € </a:t>
                      </a:r>
                    </a:p>
                  </a:txBody>
                  <a:tcPr marL="9525" marR="9525" marT="9525" marB="0" anchor="b"/>
                </a:tc>
                <a:extLst>
                  <a:ext uri="{0D108BD9-81ED-4DB2-BD59-A6C34878D82A}">
                    <a16:rowId xmlns:a16="http://schemas.microsoft.com/office/drawing/2014/main" val="107568761"/>
                  </a:ext>
                </a:extLst>
              </a:tr>
              <a:tr h="161925">
                <a:tc>
                  <a:txBody>
                    <a:bodyPr/>
                    <a:lstStyle/>
                    <a:p>
                      <a:pPr algn="ctr" fontAlgn="b"/>
                      <a:r>
                        <a:rPr lang="es-ES" sz="1000" b="0" i="0" u="none" strike="noStrike">
                          <a:solidFill>
                            <a:srgbClr val="000000"/>
                          </a:solidFill>
                          <a:effectLst/>
                          <a:latin typeface="Arial" panose="020B0604020202020204" pitchFamily="34" charset="0"/>
                        </a:rPr>
                        <a:t>4</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contribution</a:t>
                      </a:r>
                      <a:r>
                        <a:rPr lang="es-ES" sz="1000" b="0" i="0" u="none" strike="noStrike" dirty="0">
                          <a:solidFill>
                            <a:srgbClr val="000000"/>
                          </a:solidFill>
                          <a:effectLst/>
                          <a:latin typeface="Arial" panose="020B0604020202020204" pitchFamily="34" charset="0"/>
                        </a:rPr>
                        <a:t>: 50%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more.equal.18000 € </a:t>
                      </a:r>
                    </a:p>
                  </a:txBody>
                  <a:tcPr marL="9525" marR="9525" marT="9525" marB="0" anchor="b"/>
                </a:tc>
                <a:extLst>
                  <a:ext uri="{0D108BD9-81ED-4DB2-BD59-A6C34878D82A}">
                    <a16:rowId xmlns:a16="http://schemas.microsoft.com/office/drawing/2014/main" val="4248139226"/>
                  </a:ext>
                </a:extLst>
              </a:tr>
              <a:tr h="161925">
                <a:tc>
                  <a:txBody>
                    <a:bodyPr/>
                    <a:lstStyle/>
                    <a:p>
                      <a:pPr algn="ctr" fontAlgn="b"/>
                      <a:r>
                        <a:rPr lang="es-ES" sz="1000" b="0" i="0" u="none" strike="noStrike">
                          <a:solidFill>
                            <a:srgbClr val="000000"/>
                          </a:solidFill>
                          <a:effectLst/>
                          <a:latin typeface="Arial" panose="020B0604020202020204" pitchFamily="34" charset="0"/>
                        </a:rPr>
                        <a:t>5</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contribution: 60%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more.equal.18000 € </a:t>
                      </a:r>
                    </a:p>
                  </a:txBody>
                  <a:tcPr marL="9525" marR="9525" marT="9525" marB="0" anchor="b"/>
                </a:tc>
                <a:extLst>
                  <a:ext uri="{0D108BD9-81ED-4DB2-BD59-A6C34878D82A}">
                    <a16:rowId xmlns:a16="http://schemas.microsoft.com/office/drawing/2014/main" val="4294375059"/>
                  </a:ext>
                </a:extLst>
              </a:tr>
              <a:tr h="161925">
                <a:tc>
                  <a:txBody>
                    <a:bodyPr/>
                    <a:lstStyle/>
                    <a:p>
                      <a:pPr algn="ctr" fontAlgn="b"/>
                      <a:r>
                        <a:rPr lang="es-ES" sz="1000" b="0" i="0" u="none" strike="noStrike">
                          <a:solidFill>
                            <a:srgbClr val="000000"/>
                          </a:solidFill>
                          <a:effectLst/>
                          <a:latin typeface="Arial" panose="020B0604020202020204" pitchFamily="34" charset="0"/>
                        </a:rPr>
                        <a:t>5</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4</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contribution: 60%</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Monthly contribution limit: 62.00</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more.equal.18000 € </a:t>
                      </a:r>
                    </a:p>
                  </a:txBody>
                  <a:tcPr marL="9525" marR="9525" marT="9525" marB="0" anchor="b"/>
                </a:tc>
                <a:extLst>
                  <a:ext uri="{0D108BD9-81ED-4DB2-BD59-A6C34878D82A}">
                    <a16:rowId xmlns:a16="http://schemas.microsoft.com/office/drawing/2014/main" val="3954042339"/>
                  </a:ext>
                </a:extLst>
              </a:tr>
              <a:tr h="161925">
                <a:tc>
                  <a:txBody>
                    <a:bodyPr/>
                    <a:lstStyle/>
                    <a:p>
                      <a:pPr algn="ctr" fontAlgn="b"/>
                      <a:r>
                        <a:rPr lang="es-ES" sz="1000" b="0" i="0" u="none" strike="noStrike">
                          <a:solidFill>
                            <a:srgbClr val="000000"/>
                          </a:solidFill>
                          <a:effectLst/>
                          <a:latin typeface="Arial" panose="020B0604020202020204" pitchFamily="34" charset="0"/>
                        </a:rPr>
                        <a:t>6</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n-US" sz="1000" b="0" i="0" u="none" strike="noStrike">
                          <a:solidFill>
                            <a:srgbClr val="000000"/>
                          </a:solidFill>
                          <a:effectLst/>
                          <a:latin typeface="Arial" panose="020B0604020202020204" pitchFamily="34" charset="0"/>
                        </a:rPr>
                        <a:t>other exents (Muface, Mugeju, Isfas)</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more.equal.18000 € </a:t>
                      </a:r>
                    </a:p>
                  </a:txBody>
                  <a:tcPr marL="9525" marR="9525" marT="9525" marB="0" anchor="b"/>
                </a:tc>
                <a:extLst>
                  <a:ext uri="{0D108BD9-81ED-4DB2-BD59-A6C34878D82A}">
                    <a16:rowId xmlns:a16="http://schemas.microsoft.com/office/drawing/2014/main" val="2033827052"/>
                  </a:ext>
                </a:extLst>
              </a:tr>
              <a:tr h="161925">
                <a:tc>
                  <a:txBody>
                    <a:bodyPr/>
                    <a:lstStyle/>
                    <a:p>
                      <a:pPr algn="ctr"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ctr"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ctr" fontAlgn="b"/>
                      <a:endParaRPr lang="es-ES" sz="1000" b="0" i="0" u="none" strike="noStrike">
                        <a:solidFill>
                          <a:srgbClr val="000000"/>
                        </a:solidFill>
                        <a:effectLst/>
                        <a:latin typeface="Arial" panose="020B0604020202020204" pitchFamily="34" charset="0"/>
                      </a:endParaRPr>
                    </a:p>
                  </a:txBody>
                  <a:tcPr marL="9525" marR="9525" marT="9525" marB="0" anchor="b"/>
                </a:tc>
                <a:tc>
                  <a:txBody>
                    <a:bodyPr/>
                    <a:lstStyle/>
                    <a:p>
                      <a:pPr algn="l" fontAlgn="b"/>
                      <a:endParaRPr lang="es-ES" sz="1000" b="0"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67785465"/>
                  </a:ext>
                </a:extLst>
              </a:tr>
              <a:tr h="161925">
                <a:tc>
                  <a:txBody>
                    <a:bodyPr/>
                    <a:lstStyle/>
                    <a:p>
                      <a:pPr algn="ctr" fontAlgn="b"/>
                      <a:r>
                        <a:rPr lang="es-ES" sz="1000" b="0" i="0" u="none" strike="noStrike">
                          <a:solidFill>
                            <a:srgbClr val="000000"/>
                          </a:solidFill>
                          <a:effectLst/>
                          <a:latin typeface="Arial" panose="020B0604020202020204" pitchFamily="34" charset="0"/>
                        </a:rPr>
                        <a:t>1</a:t>
                      </a: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Unknown</a:t>
                      </a:r>
                    </a:p>
                  </a:txBody>
                  <a:tcPr marL="9525" marR="9525" marT="9525" marB="0" anchor="b"/>
                </a:tc>
                <a:tc>
                  <a:txBody>
                    <a:bodyPr/>
                    <a:lstStyle/>
                    <a:p>
                      <a:pPr algn="l" fontAlgn="b"/>
                      <a:r>
                        <a:rPr lang="es-ES" sz="1000" b="0" i="0" u="none" strike="noStrike">
                          <a:solidFill>
                            <a:srgbClr val="000000"/>
                          </a:solidFill>
                          <a:effectLst/>
                          <a:latin typeface="Arial" panose="020B0604020202020204" pitchFamily="34" charset="0"/>
                        </a:rPr>
                        <a:t>contribution: 0% (EXENT)</a:t>
                      </a:r>
                    </a:p>
                  </a:txBody>
                  <a:tcPr marL="9525" marR="9525" marT="9525" marB="0" anchor="b"/>
                </a:tc>
                <a:tc>
                  <a:txBody>
                    <a:bodyPr/>
                    <a:lstStyle/>
                    <a:p>
                      <a:pPr algn="l" fontAlgn="b"/>
                      <a:r>
                        <a:rPr lang="es-ES" sz="1000" b="0" i="0" u="none" strike="noStrike" dirty="0" err="1">
                          <a:solidFill>
                            <a:srgbClr val="000000"/>
                          </a:solidFill>
                          <a:effectLst/>
                          <a:latin typeface="Arial" panose="020B0604020202020204" pitchFamily="34" charset="0"/>
                        </a:rPr>
                        <a:t>Unknown</a:t>
                      </a:r>
                      <a:endParaRPr lang="es-ES"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ctr" fontAlgn="b"/>
                      <a:r>
                        <a:rPr lang="es-ES" sz="1000" b="0" i="0" u="none" strike="noStrike">
                          <a:solidFill>
                            <a:srgbClr val="000000"/>
                          </a:solidFill>
                          <a:effectLst/>
                          <a:latin typeface="Arial" panose="020B0604020202020204" pitchFamily="34" charset="0"/>
                        </a:rPr>
                        <a:t>0</a:t>
                      </a:r>
                    </a:p>
                  </a:txBody>
                  <a:tcPr marL="9525" marR="9525" marT="9525" marB="0" anchor="b"/>
                </a:tc>
                <a:tc>
                  <a:txBody>
                    <a:bodyPr/>
                    <a:lstStyle/>
                    <a:p>
                      <a:pPr algn="l" fontAlgn="b"/>
                      <a:r>
                        <a:rPr lang="es-ES" sz="1000" b="0" i="0" u="none" strike="noStrike" dirty="0">
                          <a:solidFill>
                            <a:srgbClr val="000000"/>
                          </a:solidFill>
                          <a:effectLst/>
                          <a:latin typeface="Arial" panose="020B0604020202020204" pitchFamily="34" charset="0"/>
                        </a:rPr>
                        <a:t>less.18000 € </a:t>
                      </a:r>
                    </a:p>
                  </a:txBody>
                  <a:tcPr marL="9525" marR="9525" marT="9525" marB="0" anchor="b"/>
                </a:tc>
                <a:extLst>
                  <a:ext uri="{0D108BD9-81ED-4DB2-BD59-A6C34878D82A}">
                    <a16:rowId xmlns:a16="http://schemas.microsoft.com/office/drawing/2014/main" val="1357924250"/>
                  </a:ext>
                </a:extLst>
              </a:tr>
            </a:tbl>
          </a:graphicData>
        </a:graphic>
      </p:graphicFrame>
      <p:graphicFrame>
        <p:nvGraphicFramePr>
          <p:cNvPr id="9" name="Tabla 8"/>
          <p:cNvGraphicFramePr>
            <a:graphicFrameLocks noGrp="1"/>
          </p:cNvGraphicFramePr>
          <p:nvPr>
            <p:extLst>
              <p:ext uri="{D42A27DB-BD31-4B8C-83A1-F6EECF244321}">
                <p14:modId xmlns:p14="http://schemas.microsoft.com/office/powerpoint/2010/main" val="3026767015"/>
              </p:ext>
            </p:extLst>
          </p:nvPr>
        </p:nvGraphicFramePr>
        <p:xfrm>
          <a:off x="5571045" y="5002968"/>
          <a:ext cx="5041901" cy="2286000"/>
        </p:xfrm>
        <a:graphic>
          <a:graphicData uri="http://schemas.openxmlformats.org/drawingml/2006/table">
            <a:tbl>
              <a:tblPr>
                <a:tableStyleId>{5C22544A-7EE6-4342-B048-85BDC9FD1C3A}</a:tableStyleId>
              </a:tblPr>
              <a:tblGrid>
                <a:gridCol w="964593">
                  <a:extLst>
                    <a:ext uri="{9D8B030D-6E8A-4147-A177-3AD203B41FA5}">
                      <a16:colId xmlns:a16="http://schemas.microsoft.com/office/drawing/2014/main" val="3035776649"/>
                    </a:ext>
                  </a:extLst>
                </a:gridCol>
                <a:gridCol w="2198890">
                  <a:extLst>
                    <a:ext uri="{9D8B030D-6E8A-4147-A177-3AD203B41FA5}">
                      <a16:colId xmlns:a16="http://schemas.microsoft.com/office/drawing/2014/main" val="779458645"/>
                    </a:ext>
                  </a:extLst>
                </a:gridCol>
                <a:gridCol w="888441">
                  <a:extLst>
                    <a:ext uri="{9D8B030D-6E8A-4147-A177-3AD203B41FA5}">
                      <a16:colId xmlns:a16="http://schemas.microsoft.com/office/drawing/2014/main" val="3888959460"/>
                    </a:ext>
                  </a:extLst>
                </a:gridCol>
                <a:gridCol w="989977">
                  <a:extLst>
                    <a:ext uri="{9D8B030D-6E8A-4147-A177-3AD203B41FA5}">
                      <a16:colId xmlns:a16="http://schemas.microsoft.com/office/drawing/2014/main" val="3209510989"/>
                    </a:ext>
                  </a:extLst>
                </a:gridCol>
              </a:tblGrid>
              <a:tr h="190500">
                <a:tc>
                  <a:txBody>
                    <a:bodyPr/>
                    <a:lstStyle/>
                    <a:p>
                      <a:pPr algn="l" fontAlgn="b"/>
                      <a:r>
                        <a:rPr lang="es-ES" sz="1000" u="none" strike="noStrike" dirty="0" smtClean="0">
                          <a:effectLst/>
                          <a:latin typeface="+mn-lt"/>
                        </a:rPr>
                        <a:t>country</a:t>
                      </a:r>
                      <a:endParaRPr lang="es-ES" sz="1000" b="1" i="0" u="none" strike="noStrike" dirty="0">
                        <a:solidFill>
                          <a:srgbClr val="000000"/>
                        </a:solidFill>
                        <a:effectLst/>
                        <a:latin typeface="+mn-lt"/>
                      </a:endParaRPr>
                    </a:p>
                  </a:txBody>
                  <a:tcPr marL="9525" marR="9525" marT="9525" marB="0" anchor="b"/>
                </a:tc>
                <a:tc>
                  <a:txBody>
                    <a:bodyPr/>
                    <a:lstStyle/>
                    <a:p>
                      <a:pPr algn="l" fontAlgn="b"/>
                      <a:r>
                        <a:rPr lang="es-ES" sz="1000" u="none" strike="noStrike" dirty="0">
                          <a:effectLst/>
                          <a:latin typeface="+mn-lt"/>
                        </a:rPr>
                        <a:t>English short </a:t>
                      </a:r>
                      <a:r>
                        <a:rPr lang="es-ES" sz="1000" u="none" strike="noStrike" dirty="0" err="1">
                          <a:effectLst/>
                          <a:latin typeface="+mn-lt"/>
                        </a:rPr>
                        <a:t>name</a:t>
                      </a:r>
                      <a:endParaRPr lang="es-ES" sz="1000" b="1" i="0" u="none" strike="noStrike" dirty="0">
                        <a:solidFill>
                          <a:srgbClr val="000000"/>
                        </a:solidFill>
                        <a:effectLst/>
                        <a:latin typeface="+mn-lt"/>
                      </a:endParaRPr>
                    </a:p>
                  </a:txBody>
                  <a:tcPr marL="9525" marR="9525" marT="9525" marB="0" anchor="b"/>
                </a:tc>
                <a:tc>
                  <a:txBody>
                    <a:bodyPr/>
                    <a:lstStyle/>
                    <a:p>
                      <a:pPr algn="l" fontAlgn="b"/>
                      <a:r>
                        <a:rPr lang="es-ES" sz="1000" u="none" strike="noStrike" dirty="0">
                          <a:effectLst/>
                          <a:latin typeface="+mn-lt"/>
                        </a:rPr>
                        <a:t>Alpha-2 </a:t>
                      </a:r>
                      <a:r>
                        <a:rPr lang="es-ES" sz="1000" u="none" strike="noStrike" dirty="0" err="1">
                          <a:effectLst/>
                          <a:latin typeface="+mn-lt"/>
                        </a:rPr>
                        <a:t>code</a:t>
                      </a:r>
                      <a:endParaRPr lang="es-ES" sz="1000" b="1" i="0" u="none" strike="noStrike" dirty="0">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Alpha-3 code</a:t>
                      </a:r>
                      <a:endParaRPr lang="es-ES" sz="1000" b="1"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567628460"/>
                  </a:ext>
                </a:extLst>
              </a:tr>
              <a:tr h="190500">
                <a:tc>
                  <a:txBody>
                    <a:bodyPr/>
                    <a:lstStyle/>
                    <a:p>
                      <a:pPr algn="r" fontAlgn="b"/>
                      <a:r>
                        <a:rPr lang="es-ES" sz="1000" u="none" strike="noStrike">
                          <a:effectLst/>
                          <a:latin typeface="+mn-lt"/>
                        </a:rPr>
                        <a:t>4</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Afghanistan</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AF</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AFG</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4061566183"/>
                  </a:ext>
                </a:extLst>
              </a:tr>
              <a:tr h="190500">
                <a:tc>
                  <a:txBody>
                    <a:bodyPr/>
                    <a:lstStyle/>
                    <a:p>
                      <a:pPr algn="r" fontAlgn="b"/>
                      <a:r>
                        <a:rPr lang="es-ES" sz="1000" u="none" strike="noStrike">
                          <a:effectLst/>
                          <a:latin typeface="+mn-lt"/>
                        </a:rPr>
                        <a:t>8</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Albania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AL</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ALB</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3444231346"/>
                  </a:ext>
                </a:extLst>
              </a:tr>
              <a:tr h="190500">
                <a:tc>
                  <a:txBody>
                    <a:bodyPr/>
                    <a:lstStyle/>
                    <a:p>
                      <a:pPr algn="r" fontAlgn="b"/>
                      <a:r>
                        <a:rPr lang="es-ES" sz="1000" u="none" strike="noStrike">
                          <a:effectLst/>
                          <a:latin typeface="+mn-lt"/>
                        </a:rPr>
                        <a:t>10</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Antarctica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AQ</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ATA</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1147873008"/>
                  </a:ext>
                </a:extLst>
              </a:tr>
              <a:tr h="190500">
                <a:tc>
                  <a:txBody>
                    <a:bodyPr/>
                    <a:lstStyle/>
                    <a:p>
                      <a:pPr algn="r" fontAlgn="b"/>
                      <a:r>
                        <a:rPr lang="es-ES" sz="1000" u="none" strike="noStrike">
                          <a:effectLst/>
                          <a:latin typeface="+mn-lt"/>
                        </a:rPr>
                        <a:t>12</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Algeria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DZ</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DZA</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3618257078"/>
                  </a:ext>
                </a:extLst>
              </a:tr>
              <a:tr h="190500">
                <a:tc>
                  <a:txBody>
                    <a:bodyPr/>
                    <a:lstStyle/>
                    <a:p>
                      <a:pPr algn="r" fontAlgn="b"/>
                      <a:r>
                        <a:rPr lang="es-ES" sz="1000" u="none" strike="noStrike">
                          <a:effectLst/>
                          <a:latin typeface="+mn-lt"/>
                        </a:rPr>
                        <a:t>16</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American Samoa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AS</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ASM</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2600594872"/>
                  </a:ext>
                </a:extLst>
              </a:tr>
              <a:tr h="190500">
                <a:tc>
                  <a:txBody>
                    <a:bodyPr/>
                    <a:lstStyle/>
                    <a:p>
                      <a:pPr algn="r" fontAlgn="b"/>
                      <a:r>
                        <a:rPr lang="es-ES" sz="1000" u="none" strike="noStrike">
                          <a:effectLst/>
                          <a:latin typeface="+mn-lt"/>
                        </a:rPr>
                        <a:t>20</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Andorra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AD</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AND</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3988383778"/>
                  </a:ext>
                </a:extLst>
              </a:tr>
              <a:tr h="190500">
                <a:tc>
                  <a:txBody>
                    <a:bodyPr/>
                    <a:lstStyle/>
                    <a:p>
                      <a:pPr algn="r" fontAlgn="b"/>
                      <a:r>
                        <a:rPr lang="es-ES" sz="1000" u="none" strike="noStrike">
                          <a:effectLst/>
                          <a:latin typeface="+mn-lt"/>
                        </a:rPr>
                        <a:t>24</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Angola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AO</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AGO</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918823509"/>
                  </a:ext>
                </a:extLst>
              </a:tr>
              <a:tr h="190500">
                <a:tc>
                  <a:txBody>
                    <a:bodyPr/>
                    <a:lstStyle/>
                    <a:p>
                      <a:pPr algn="r" fontAlgn="b"/>
                      <a:r>
                        <a:rPr lang="es-ES" sz="1000" u="none" strike="noStrike">
                          <a:effectLst/>
                          <a:latin typeface="+mn-lt"/>
                        </a:rPr>
                        <a:t>28</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Antigua and Barbuda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AG</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ATG</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1136967358"/>
                  </a:ext>
                </a:extLst>
              </a:tr>
              <a:tr h="190500">
                <a:tc>
                  <a:txBody>
                    <a:bodyPr/>
                    <a:lstStyle/>
                    <a:p>
                      <a:pPr algn="r" fontAlgn="b"/>
                      <a:r>
                        <a:rPr lang="es-ES" sz="1000" u="none" strike="noStrike">
                          <a:effectLst/>
                          <a:latin typeface="+mn-lt"/>
                        </a:rPr>
                        <a:t>31</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Azerbaijan</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AZ</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AZE</a:t>
                      </a:r>
                      <a:endParaRPr lang="es-ES" sz="1000" b="0" i="0" u="none" strike="noStrike">
                        <a:solidFill>
                          <a:srgbClr val="000000"/>
                        </a:solidFill>
                        <a:effectLst/>
                        <a:latin typeface="+mn-lt"/>
                      </a:endParaRPr>
                    </a:p>
                  </a:txBody>
                  <a:tcPr marL="9525" marR="9525" marT="9525" marB="0" anchor="b"/>
                </a:tc>
                <a:extLst>
                  <a:ext uri="{0D108BD9-81ED-4DB2-BD59-A6C34878D82A}">
                    <a16:rowId xmlns:a16="http://schemas.microsoft.com/office/drawing/2014/main" val="1023643486"/>
                  </a:ext>
                </a:extLst>
              </a:tr>
              <a:tr h="190500">
                <a:tc>
                  <a:txBody>
                    <a:bodyPr/>
                    <a:lstStyle/>
                    <a:p>
                      <a:pPr algn="r" fontAlgn="b"/>
                      <a:r>
                        <a:rPr lang="es-ES" sz="1000" u="none" strike="noStrike">
                          <a:effectLst/>
                          <a:latin typeface="+mn-lt"/>
                        </a:rPr>
                        <a:t>32</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Argentina</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a:effectLst/>
                          <a:latin typeface="+mn-lt"/>
                        </a:rPr>
                        <a:t>AR</a:t>
                      </a:r>
                      <a:endParaRPr lang="es-ES" sz="1000" b="0" i="0" u="none" strike="noStrike">
                        <a:solidFill>
                          <a:srgbClr val="000000"/>
                        </a:solidFill>
                        <a:effectLst/>
                        <a:latin typeface="+mn-lt"/>
                      </a:endParaRPr>
                    </a:p>
                  </a:txBody>
                  <a:tcPr marL="9525" marR="9525" marT="9525" marB="0" anchor="b"/>
                </a:tc>
                <a:tc>
                  <a:txBody>
                    <a:bodyPr/>
                    <a:lstStyle/>
                    <a:p>
                      <a:pPr algn="l" fontAlgn="b"/>
                      <a:r>
                        <a:rPr lang="es-ES" sz="1000" u="none" strike="noStrike" dirty="0">
                          <a:effectLst/>
                          <a:latin typeface="+mn-lt"/>
                        </a:rPr>
                        <a:t>ARG</a:t>
                      </a:r>
                      <a:endParaRPr lang="es-ES" sz="1000" b="0" i="0" u="none" strike="noStrike" dirty="0">
                        <a:solidFill>
                          <a:srgbClr val="000000"/>
                        </a:solidFill>
                        <a:effectLst/>
                        <a:latin typeface="+mn-lt"/>
                      </a:endParaRPr>
                    </a:p>
                  </a:txBody>
                  <a:tcPr marL="9525" marR="9525" marT="9525" marB="0" anchor="b"/>
                </a:tc>
                <a:extLst>
                  <a:ext uri="{0D108BD9-81ED-4DB2-BD59-A6C34878D82A}">
                    <a16:rowId xmlns:a16="http://schemas.microsoft.com/office/drawing/2014/main" val="2386068951"/>
                  </a:ext>
                </a:extLst>
              </a:tr>
              <a:tr h="190500">
                <a:tc>
                  <a:txBody>
                    <a:bodyPr/>
                    <a:lstStyle/>
                    <a:p>
                      <a:pPr algn="r" fontAlgn="b"/>
                      <a:r>
                        <a:rPr lang="es-ES_tradnl" sz="1000" b="0" i="0" u="none" strike="noStrike" dirty="0" err="1" smtClean="0">
                          <a:solidFill>
                            <a:srgbClr val="000000"/>
                          </a:solidFill>
                          <a:effectLst/>
                          <a:latin typeface="+mn-lt"/>
                        </a:rPr>
                        <a:t>etc</a:t>
                      </a:r>
                      <a:endParaRPr lang="es-ES" sz="1000" b="0" i="0" u="none" strike="noStrike" dirty="0">
                        <a:solidFill>
                          <a:srgbClr val="000000"/>
                        </a:solidFill>
                        <a:effectLst/>
                        <a:latin typeface="+mn-lt"/>
                      </a:endParaRPr>
                    </a:p>
                  </a:txBody>
                  <a:tcPr marL="9525" marR="9525" marT="9525" marB="0" anchor="b"/>
                </a:tc>
                <a:tc>
                  <a:txBody>
                    <a:bodyPr/>
                    <a:lstStyle/>
                    <a:p>
                      <a:pPr algn="l" fontAlgn="b"/>
                      <a:endParaRPr lang="es-ES" sz="1000" b="0" i="0" u="none" strike="noStrike" dirty="0">
                        <a:solidFill>
                          <a:srgbClr val="000000"/>
                        </a:solidFill>
                        <a:effectLst/>
                        <a:latin typeface="+mn-lt"/>
                      </a:endParaRPr>
                    </a:p>
                  </a:txBody>
                  <a:tcPr marL="9525" marR="9525" marT="9525" marB="0" anchor="b"/>
                </a:tc>
                <a:tc>
                  <a:txBody>
                    <a:bodyPr/>
                    <a:lstStyle/>
                    <a:p>
                      <a:pPr algn="l" fontAlgn="b"/>
                      <a:endParaRPr lang="es-ES" sz="1000" b="0" i="0" u="none" strike="noStrike" dirty="0">
                        <a:solidFill>
                          <a:srgbClr val="000000"/>
                        </a:solidFill>
                        <a:effectLst/>
                        <a:latin typeface="+mn-lt"/>
                      </a:endParaRPr>
                    </a:p>
                  </a:txBody>
                  <a:tcPr marL="9525" marR="9525" marT="9525" marB="0" anchor="b"/>
                </a:tc>
                <a:tc>
                  <a:txBody>
                    <a:bodyPr/>
                    <a:lstStyle/>
                    <a:p>
                      <a:pPr algn="l" fontAlgn="b"/>
                      <a:endParaRPr lang="es-ES" sz="1000" b="0" i="0" u="none" strike="noStrike" dirty="0">
                        <a:solidFill>
                          <a:srgbClr val="000000"/>
                        </a:solidFill>
                        <a:effectLst/>
                        <a:latin typeface="+mn-lt"/>
                      </a:endParaRPr>
                    </a:p>
                  </a:txBody>
                  <a:tcPr marL="9525" marR="9525" marT="9525" marB="0" anchor="b"/>
                </a:tc>
                <a:extLst>
                  <a:ext uri="{0D108BD9-81ED-4DB2-BD59-A6C34878D82A}">
                    <a16:rowId xmlns:a16="http://schemas.microsoft.com/office/drawing/2014/main" val="2328499930"/>
                  </a:ext>
                </a:extLst>
              </a:tr>
            </a:tbl>
          </a:graphicData>
        </a:graphic>
      </p:graphicFrame>
      <p:sp>
        <p:nvSpPr>
          <p:cNvPr id="13" name="CuadroTexto 12"/>
          <p:cNvSpPr txBox="1"/>
          <p:nvPr/>
        </p:nvSpPr>
        <p:spPr>
          <a:xfrm>
            <a:off x="2223344" y="4242134"/>
            <a:ext cx="3504742" cy="923330"/>
          </a:xfrm>
          <a:prstGeom prst="rect">
            <a:avLst/>
          </a:prstGeom>
          <a:noFill/>
        </p:spPr>
        <p:txBody>
          <a:bodyPr wrap="none" rtlCol="0">
            <a:spAutoFit/>
          </a:bodyPr>
          <a:lstStyle/>
          <a:p>
            <a:r>
              <a:rPr lang="es-ES_tradnl" b="1" dirty="0" smtClean="0">
                <a:solidFill>
                  <a:srgbClr val="C00000"/>
                </a:solidFill>
              </a:rPr>
              <a:t>country (and </a:t>
            </a:r>
            <a:r>
              <a:rPr lang="es-ES_tradnl" b="1" dirty="0" err="1" smtClean="0">
                <a:solidFill>
                  <a:srgbClr val="C00000"/>
                </a:solidFill>
              </a:rPr>
              <a:t>nationality</a:t>
            </a:r>
            <a:r>
              <a:rPr lang="es-ES_tradnl" b="1" dirty="0" smtClean="0">
                <a:solidFill>
                  <a:srgbClr val="C00000"/>
                </a:solidFill>
              </a:rPr>
              <a:t>)</a:t>
            </a:r>
            <a:r>
              <a:rPr lang="es-ES_tradnl" dirty="0" smtClean="0"/>
              <a:t> variables </a:t>
            </a:r>
          </a:p>
          <a:p>
            <a:r>
              <a:rPr lang="es-ES_tradnl" dirty="0" smtClean="0"/>
              <a:t>Are </a:t>
            </a:r>
            <a:r>
              <a:rPr lang="es-ES_tradnl" dirty="0" err="1" smtClean="0"/>
              <a:t>defined</a:t>
            </a:r>
            <a:r>
              <a:rPr lang="es-ES_tradnl" dirty="0" smtClean="0"/>
              <a:t> in </a:t>
            </a:r>
            <a:r>
              <a:rPr lang="es-ES_tradnl" dirty="0" err="1" smtClean="0"/>
              <a:t>sheet</a:t>
            </a:r>
            <a:r>
              <a:rPr lang="es-ES_tradnl" dirty="0" smtClean="0"/>
              <a:t> </a:t>
            </a:r>
          </a:p>
          <a:p>
            <a:r>
              <a:rPr lang="es-ES_tradnl" dirty="0" smtClean="0"/>
              <a:t>‘</a:t>
            </a:r>
            <a:r>
              <a:rPr lang="es-ES_tradnl" b="1" dirty="0" smtClean="0">
                <a:solidFill>
                  <a:srgbClr val="FF0000"/>
                </a:solidFill>
              </a:rPr>
              <a:t>annex3</a:t>
            </a:r>
            <a:r>
              <a:rPr lang="es-ES_tradnl" dirty="0" smtClean="0"/>
              <a:t>’</a:t>
            </a:r>
            <a:endParaRPr lang="es-ES" dirty="0"/>
          </a:p>
        </p:txBody>
      </p:sp>
      <p:sp>
        <p:nvSpPr>
          <p:cNvPr id="14" name="Rectángulo 13"/>
          <p:cNvSpPr/>
          <p:nvPr/>
        </p:nvSpPr>
        <p:spPr>
          <a:xfrm>
            <a:off x="6183784" y="4626608"/>
            <a:ext cx="3468385" cy="369332"/>
          </a:xfrm>
          <a:prstGeom prst="rect">
            <a:avLst/>
          </a:prstGeom>
        </p:spPr>
        <p:txBody>
          <a:bodyPr wrap="none">
            <a:spAutoFit/>
          </a:bodyPr>
          <a:lstStyle/>
          <a:p>
            <a:r>
              <a:rPr lang="es-ES" dirty="0" err="1"/>
              <a:t>Numeric</a:t>
            </a:r>
            <a:r>
              <a:rPr lang="es-ES" dirty="0"/>
              <a:t> </a:t>
            </a:r>
            <a:r>
              <a:rPr lang="es-ES" dirty="0" err="1"/>
              <a:t>code</a:t>
            </a:r>
            <a:r>
              <a:rPr lang="es-ES" dirty="0"/>
              <a:t> </a:t>
            </a:r>
            <a:r>
              <a:rPr lang="es-ES" dirty="0" err="1"/>
              <a:t>from</a:t>
            </a:r>
            <a:r>
              <a:rPr lang="es-ES" dirty="0"/>
              <a:t> </a:t>
            </a:r>
            <a:r>
              <a:rPr lang="es-ES" dirty="0" smtClean="0"/>
              <a:t>iso-3166-1 (**)</a:t>
            </a:r>
            <a:endParaRPr lang="es-ES" dirty="0"/>
          </a:p>
        </p:txBody>
      </p:sp>
      <p:sp>
        <p:nvSpPr>
          <p:cNvPr id="15" name="Rectángulo 14"/>
          <p:cNvSpPr/>
          <p:nvPr/>
        </p:nvSpPr>
        <p:spPr>
          <a:xfrm>
            <a:off x="1608076" y="1647824"/>
            <a:ext cx="340158" cy="461665"/>
          </a:xfrm>
          <a:prstGeom prst="rect">
            <a:avLst/>
          </a:prstGeom>
          <a:solidFill>
            <a:srgbClr val="FFC000"/>
          </a:solidFill>
        </p:spPr>
        <p:txBody>
          <a:bodyPr wrap="none" lIns="91440" tIns="45720" rIns="91440" bIns="45720">
            <a:spAutoFit/>
          </a:bodyPr>
          <a:lstStyle/>
          <a:p>
            <a:pPr algn="ctr"/>
            <a:r>
              <a:rPr lang="es-ES" sz="2400" b="1" cap="none" spc="0" dirty="0" smtClean="0">
                <a:ln w="22225">
                  <a:solidFill>
                    <a:schemeClr val="accent2"/>
                  </a:solidFill>
                  <a:prstDash val="solid"/>
                </a:ln>
                <a:solidFill>
                  <a:schemeClr val="accent2">
                    <a:lumMod val="40000"/>
                    <a:lumOff val="60000"/>
                  </a:schemeClr>
                </a:solidFill>
                <a:effectLst/>
              </a:rPr>
              <a:t>1</a:t>
            </a:r>
            <a:endParaRPr lang="es-ES" sz="2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91859488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10082</TotalTime>
  <Words>4606</Words>
  <Application>Microsoft Office PowerPoint</Application>
  <PresentationFormat>Personalizado</PresentationFormat>
  <Paragraphs>1475</Paragraphs>
  <Slides>16</Slides>
  <Notes>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Calibri</vt:lpstr>
      <vt:lpstr>Courier New</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Gobierno de Navarra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DISEÑO DE UN PROTOCOLO  DE INVESTIGACIÓN CLÍNICA</dc:title>
  <dc:creator>Ibañez Beroiz, Berta (Investigación Biomédica)</dc:creator>
  <cp:lastModifiedBy>D679790</cp:lastModifiedBy>
  <cp:revision>363</cp:revision>
  <dcterms:created xsi:type="dcterms:W3CDTF">2017-10-11T12:05:05Z</dcterms:created>
  <dcterms:modified xsi:type="dcterms:W3CDTF">2023-06-29T07:38:26Z</dcterms:modified>
</cp:coreProperties>
</file>